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4"/>
    <p:sldMasterId id="2147483721" r:id="rId5"/>
    <p:sldMasterId id="2147483728" r:id="rId6"/>
    <p:sldMasterId id="2147483753" r:id="rId7"/>
  </p:sldMasterIdLst>
  <p:notesMasterIdLst>
    <p:notesMasterId r:id="rId28"/>
  </p:notesMasterIdLst>
  <p:handoutMasterIdLst>
    <p:handoutMasterId r:id="rId29"/>
  </p:handoutMasterIdLst>
  <p:sldIdLst>
    <p:sldId id="476" r:id="rId8"/>
    <p:sldId id="604" r:id="rId9"/>
    <p:sldId id="674" r:id="rId10"/>
    <p:sldId id="551" r:id="rId11"/>
    <p:sldId id="571" r:id="rId12"/>
    <p:sldId id="675" r:id="rId13"/>
    <p:sldId id="599" r:id="rId14"/>
    <p:sldId id="676" r:id="rId15"/>
    <p:sldId id="548" r:id="rId16"/>
    <p:sldId id="677" r:id="rId17"/>
    <p:sldId id="678" r:id="rId18"/>
    <p:sldId id="679" r:id="rId19"/>
    <p:sldId id="680" r:id="rId20"/>
    <p:sldId id="681" r:id="rId21"/>
    <p:sldId id="682" r:id="rId22"/>
    <p:sldId id="684" r:id="rId23"/>
    <p:sldId id="683" r:id="rId24"/>
    <p:sldId id="554" r:id="rId25"/>
    <p:sldId id="588" r:id="rId26"/>
    <p:sldId id="534" r:id="rId27"/>
  </p:sldIdLst>
  <p:sldSz cx="9144000" cy="5715000" type="screen16x10"/>
  <p:notesSz cx="6858000" cy="987425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utura Bk" panose="020B0502020204020303" charset="0"/>
      <p:regular r:id="rId34"/>
    </p:embeddedFont>
    <p:embeddedFont>
      <p:font typeface="Futura LT Book" panose="020B0604020202020204" charset="0"/>
      <p:regular r:id="rId35"/>
    </p:embeddedFont>
    <p:embeddedFont>
      <p:font typeface="Futura LT Light" panose="020B0604020202020204" charset="0"/>
      <p:regular r:id="rId36"/>
    </p:embeddedFont>
    <p:embeddedFont>
      <p:font typeface="Futura-Light" panose="020B0604020202020204"/>
      <p:regular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Montserrat Light" panose="00000400000000000000" pitchFamily="2" charset="0"/>
      <p:regular r:id="rId43"/>
      <p:italic r:id="rId44"/>
    </p:embeddedFont>
    <p:embeddedFont>
      <p:font typeface="Montserrat Medium" panose="00000600000000000000" pitchFamily="2" charset="0"/>
      <p:regular r:id="rId45"/>
      <p:italic r:id="rId46"/>
    </p:embeddedFont>
    <p:embeddedFont>
      <p:font typeface="Poppins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 Slides" id="{D001C9A3-3847-DC47-A175-E4728EB043F0}">
          <p14:sldIdLst/>
        </p14:section>
        <p14:section name="User Research - Day 1" id="{5E8C2512-5300-4251-A845-17C172E8FD82}">
          <p14:sldIdLst>
            <p14:sldId id="476"/>
            <p14:sldId id="604"/>
            <p14:sldId id="674"/>
            <p14:sldId id="551"/>
            <p14:sldId id="571"/>
            <p14:sldId id="675"/>
            <p14:sldId id="599"/>
            <p14:sldId id="676"/>
            <p14:sldId id="548"/>
            <p14:sldId id="677"/>
            <p14:sldId id="678"/>
            <p14:sldId id="679"/>
            <p14:sldId id="680"/>
            <p14:sldId id="681"/>
            <p14:sldId id="682"/>
            <p14:sldId id="684"/>
            <p14:sldId id="683"/>
            <p14:sldId id="554"/>
            <p14:sldId id="588"/>
            <p14:sldId id="534"/>
          </p14:sldIdLst>
        </p14:section>
        <p14:section name="Old slide  - to be used as template" id="{EC9B1DE5-4DAA-4E2C-A242-E286C5343F17}">
          <p14:sldIdLst/>
        </p14:section>
        <p14:section name="Dividers" id="{D69E4310-F248-754B-AC36-0505177C2918}">
          <p14:sldIdLst/>
        </p14:section>
        <p14:section name="Full - Quote &amp; Text" id="{EFF8315A-76DD-5047-8317-6778E7065112}">
          <p14:sldIdLst/>
        </p14:section>
        <p14:section name="TiM - Graphs" id="{B91FCB5D-5121-6A46-B341-6AF9700F7141}">
          <p14:sldIdLst/>
        </p14:section>
        <p14:section name="TiM - Standard Text &amp; Picture Content slides" id="{1E64BA43-C1FA-EC4E-9E2D-0A7B33E984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2" userDrawn="1">
          <p15:clr>
            <a:srgbClr val="000000"/>
          </p15:clr>
        </p15:guide>
        <p15:guide id="2" pos="272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201" roundtripDataSignature="AMtx7mhBmNten/8Qb+5vtEra8PINkhKI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Prentner-Smith" initials="APS" lastIdx="1" clrIdx="0">
    <p:extLst>
      <p:ext uri="{19B8F6BF-5375-455C-9EA6-DF929625EA0E}">
        <p15:presenceInfo xmlns:p15="http://schemas.microsoft.com/office/powerpoint/2012/main" userId="Angela Prentner-Smith" providerId="None"/>
      </p:ext>
    </p:extLst>
  </p:cmAuthor>
  <p:cmAuthor id="2" name="Morgane Tanguy" initials="MT" lastIdx="11" clrIdx="1">
    <p:extLst>
      <p:ext uri="{19B8F6BF-5375-455C-9EA6-DF929625EA0E}">
        <p15:presenceInfo xmlns:p15="http://schemas.microsoft.com/office/powerpoint/2012/main" userId="S::morgane.tanguy@thisismilk.co.uk::ef921214-c6f3-43d4-b7d5-bda826a32a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2D"/>
    <a:srgbClr val="60B7AC"/>
    <a:srgbClr val="66C0B7"/>
    <a:srgbClr val="E13E47"/>
    <a:srgbClr val="080808"/>
    <a:srgbClr val="6FC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4A8A0-A8EF-EE95-F341-A4A7B3FF9BEA}" v="189" dt="2021-06-30T11:02:53.825"/>
    <p1510:client id="{0F02DAE3-C4BA-4C80-A0A6-F0DEA5DD197B}" v="370" dt="2021-06-30T19:48:55.958"/>
    <p1510:client id="{20506C7A-CE00-9143-AB95-153F79459614}" v="365" dt="2021-06-30T17:33:50.226"/>
    <p1510:client id="{2CFE86D8-DB9C-0190-A2C8-FC264AB4F120}" v="145" dt="2021-07-29T12:10:51.755"/>
    <p1510:client id="{6032C734-DA58-5956-55B4-E48654E43D62}" v="593" dt="2021-08-03T15:04:08.685"/>
    <p1510:client id="{78FC7600-9850-E533-1902-5B936769AE08}" v="349" dt="2021-08-03T15:40:49.205"/>
    <p1510:client id="{D8A7F6A4-616B-6D7F-D264-D3D7C86BFDB5}" v="316" dt="2021-08-04T08:01:46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14"/>
      </p:cViewPr>
      <p:guideLst>
        <p:guide orient="horz" pos="212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0.fntdata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7" Type="http://schemas.openxmlformats.org/officeDocument/2006/relationships/slideMaster" Target="slideMasters/slideMaster4.xml"/><Relationship Id="rId20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203" Type="http://schemas.openxmlformats.org/officeDocument/2006/relationships/presProps" Target="presProp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202" Type="http://schemas.openxmlformats.org/officeDocument/2006/relationships/commentAuthors" Target="commentAuthors.xml"/><Relationship Id="rId207" Type="http://schemas.microsoft.com/office/2015/10/relationships/revisionInfo" Target="revisionInfo.xml"/><Relationship Id="rId8" Type="http://schemas.openxmlformats.org/officeDocument/2006/relationships/slide" Target="slides/slide1.xml"/><Relationship Id="rId20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01" Type="http://customschemas.google.com/relationships/presentationmetadata" Target="metadata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3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04" Type="http://schemas.openxmlformats.org/officeDocument/2006/relationships/viewProps" Target="viewProps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3.xml"/><Relationship Id="rId31" Type="http://schemas.openxmlformats.org/officeDocument/2006/relationships/font" Target="fonts/font2.fntdata"/><Relationship Id="rId44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9-4D38-A3B5-62A12A7ABC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9-4D38-A3B5-62A12A7ABC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9-4D38-A3B5-62A12A7AB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622840"/>
        <c:axId val="-2099921272"/>
      </c:barChart>
      <c:catAx>
        <c:axId val="-209962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utura LT Book"/>
                <a:cs typeface="Futura LT Book"/>
              </a:defRPr>
            </a:pPr>
            <a:endParaRPr lang="en-US"/>
          </a:p>
        </c:txPr>
        <c:crossAx val="-2099921272"/>
        <c:crosses val="autoZero"/>
        <c:auto val="1"/>
        <c:lblAlgn val="ctr"/>
        <c:lblOffset val="100"/>
        <c:noMultiLvlLbl val="0"/>
      </c:catAx>
      <c:valAx>
        <c:axId val="-2099921272"/>
        <c:scaling>
          <c:orientation val="minMax"/>
        </c:scaling>
        <c:delete val="0"/>
        <c:axPos val="l"/>
        <c:majorGridlines>
          <c:spPr>
            <a:ln>
              <a:solidFill>
                <a:schemeClr val="accent4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99622840"/>
        <c:crosses val="autoZero"/>
        <c:crossBetween val="between"/>
      </c:valAx>
      <c:spPr>
        <a:ln>
          <a:solidFill>
            <a:schemeClr val="accent4"/>
          </a:solidFill>
        </a:ln>
      </c:spPr>
    </c:plotArea>
    <c:legend>
      <c:legendPos val="r"/>
      <c:overlay val="0"/>
      <c:txPr>
        <a:bodyPr/>
        <a:lstStyle/>
        <a:p>
          <a:pPr>
            <a:defRPr>
              <a:latin typeface="+mj-lt"/>
              <a:cs typeface="Futura LT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+mj-lt"/>
                <a:cs typeface="Futura LT Book"/>
              </a:defRPr>
            </a:pPr>
            <a:r>
              <a:rPr lang="en-US">
                <a:latin typeface="+mj-lt"/>
                <a:cs typeface="Futura LT Book"/>
              </a:rPr>
              <a:t>Title</a:t>
            </a:r>
          </a:p>
        </c:rich>
      </c:tx>
      <c:layout>
        <c:manualLayout>
          <c:xMode val="edge"/>
          <c:yMode val="edge"/>
          <c:x val="2.2451279527559102E-2"/>
          <c:y val="3.12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3-4B6F-922E-CFED494A0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>
              <a:latin typeface="+mj-lt"/>
              <a:cs typeface="Futura LT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9-4D38-A3B5-62A12A7ABC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9-4D38-A3B5-62A12A7ABC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9-4D38-A3B5-62A12A7AB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622840"/>
        <c:axId val="-2099921272"/>
      </c:barChart>
      <c:catAx>
        <c:axId val="-2099622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utura LT Book"/>
                <a:cs typeface="Futura LT Book"/>
              </a:defRPr>
            </a:pPr>
            <a:endParaRPr lang="en-US"/>
          </a:p>
        </c:txPr>
        <c:crossAx val="-2099921272"/>
        <c:crosses val="autoZero"/>
        <c:auto val="1"/>
        <c:lblAlgn val="ctr"/>
        <c:lblOffset val="100"/>
        <c:noMultiLvlLbl val="0"/>
      </c:catAx>
      <c:valAx>
        <c:axId val="-2099921272"/>
        <c:scaling>
          <c:orientation val="minMax"/>
        </c:scaling>
        <c:delete val="0"/>
        <c:axPos val="l"/>
        <c:majorGridlines>
          <c:spPr>
            <a:ln>
              <a:solidFill>
                <a:schemeClr val="accent4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99622840"/>
        <c:crosses val="autoZero"/>
        <c:crossBetween val="between"/>
      </c:valAx>
      <c:spPr>
        <a:ln>
          <a:solidFill>
            <a:schemeClr val="accent4"/>
          </a:solidFill>
        </a:ln>
      </c:spPr>
    </c:plotArea>
    <c:legend>
      <c:legendPos val="r"/>
      <c:overlay val="0"/>
      <c:txPr>
        <a:bodyPr/>
        <a:lstStyle/>
        <a:p>
          <a:pPr>
            <a:defRPr>
              <a:latin typeface="+mj-lt"/>
              <a:cs typeface="Futura LT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+mj-lt"/>
                <a:cs typeface="Futura LT Book"/>
              </a:defRPr>
            </a:pPr>
            <a:r>
              <a:rPr lang="en-US">
                <a:latin typeface="+mj-lt"/>
                <a:cs typeface="Futura LT Book"/>
              </a:rPr>
              <a:t>Title</a:t>
            </a:r>
          </a:p>
        </c:rich>
      </c:tx>
      <c:layout>
        <c:manualLayout>
          <c:xMode val="edge"/>
          <c:yMode val="edge"/>
          <c:x val="2.2451279527559102E-2"/>
          <c:y val="3.12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3-4B6F-922E-CFED494A0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>
              <a:latin typeface="+mj-lt"/>
              <a:cs typeface="Futura LT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>
              <a:latin typeface="Futura LT Book"/>
              <a:ea typeface="Futura LT Book"/>
              <a:cs typeface="Futura LT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02A640-6402-B041-B728-DA06EB0DF867}" type="datetimeFigureOut">
              <a:rPr lang="en-US" smtClean="0">
                <a:latin typeface="Futura LT Book"/>
                <a:ea typeface="Futura LT Book"/>
                <a:cs typeface="Futura LT Book"/>
              </a:rPr>
              <a:t>9/23/2022</a:t>
            </a:fld>
            <a:endParaRPr lang="en-US">
              <a:latin typeface="Futura LT Book"/>
              <a:ea typeface="Futura LT Book"/>
              <a:cs typeface="Futura LT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>
              <a:latin typeface="Futura LT Book"/>
              <a:ea typeface="Futura LT Book"/>
              <a:cs typeface="Futura LT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8C055B7-2AC7-144F-A018-3F65DE3300BA}" type="slidenum">
              <a:rPr lang="en-US" smtClean="0">
                <a:latin typeface="Futura LT Book"/>
                <a:ea typeface="Futura LT Book"/>
                <a:cs typeface="Futura LT Book"/>
              </a:rPr>
              <a:t>‹#›</a:t>
            </a:fld>
            <a:endParaRPr lang="en-US">
              <a:latin typeface="Futura LT Book"/>
              <a:ea typeface="Futura LT Book"/>
              <a:cs typeface="Futura LT Book"/>
            </a:endParaRPr>
          </a:p>
        </p:txBody>
      </p:sp>
    </p:spTree>
    <p:extLst>
      <p:ext uri="{BB962C8B-B14F-4D97-AF65-F5344CB8AC3E}">
        <p14:creationId xmlns:p14="http://schemas.microsoft.com/office/powerpoint/2010/main" val="2013459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68313" y="741363"/>
            <a:ext cx="5921375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718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>
              <a:defRPr>
                <a:latin typeface="Futura LT Book"/>
                <a:ea typeface="Futura LT Book"/>
                <a:cs typeface="Futura LT Book"/>
              </a:defRPr>
            </a:lvl1pPr>
          </a:lstStyle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20985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Futura LT Book"/>
        <a:ea typeface="Futura LT Book"/>
        <a:cs typeface="Futura LT Book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Futura Bk" panose="020B05020202040203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sym typeface="Calibri"/>
              </a:rPr>
              <a:pPr algn="r"/>
              <a:t>1</a:t>
            </a:fld>
            <a:endParaRPr lang="en-US" sz="13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40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Book"/>
                <a:cs typeface="Futura LT Book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Book"/>
              <a:cs typeface="Futura LT Book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22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sym typeface="Calibri"/>
              </a:rPr>
              <a:pPr algn="r"/>
              <a:t>4</a:t>
            </a:fld>
            <a:endParaRPr lang="en-US" sz="13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88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Book"/>
                <a:cs typeface="Futura LT Book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Book"/>
              <a:cs typeface="Futura LT Book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4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sym typeface="Calibri"/>
              </a:rPr>
              <a:pPr algn="r"/>
              <a:t>6</a:t>
            </a:fld>
            <a:endParaRPr lang="en-US" sz="13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35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Book"/>
                <a:cs typeface="Futura LT Book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Book"/>
              <a:cs typeface="Futura LT Book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60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sym typeface="Calibri"/>
              </a:rPr>
              <a:pPr algn="r"/>
              <a:t>9</a:t>
            </a:fld>
            <a:endParaRPr lang="en-US" sz="13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72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sym typeface="Calibri"/>
              </a:rPr>
              <a:pPr algn="r"/>
              <a:t>10</a:t>
            </a:fld>
            <a:endParaRPr lang="en-US" sz="130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041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Book"/>
                <a:cs typeface="Futura LT Book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Book"/>
              <a:cs typeface="Futura LT Book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55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 - Title - Mint">
  <p:cSld name="TiM - Title - Mi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ABF6EA6-993C-4C76-8F6A-300BA1C6DF57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461156" y="3865612"/>
            <a:ext cx="734536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M - Mint" preserve="1">
  <p:cSld name="9_TIM - M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/>
          <p:nvPr/>
        </p:nvSpPr>
        <p:spPr>
          <a:xfrm>
            <a:off x="5618911" y="0"/>
            <a:ext cx="3525089" cy="5709214"/>
          </a:xfrm>
          <a:prstGeom prst="rect">
            <a:avLst/>
          </a:prstGeom>
          <a:solidFill>
            <a:srgbClr val="E13E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6706D-33CE-46FE-8C94-4589AB12E95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5870431" y="2579782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449263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449263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2829052-47FE-477A-81CD-09545A555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6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 - Mint" preserve="1">
  <p:cSld name="2_TIM - M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0" y="0"/>
            <a:ext cx="3525089" cy="5715000"/>
          </a:xfrm>
          <a:prstGeom prst="rect">
            <a:avLst/>
          </a:prstGeom>
          <a:solidFill>
            <a:srgbClr val="FFE0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Futura LT Book"/>
              <a:ea typeface="Futura LT Book"/>
              <a:cs typeface="Futura LT Book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3779912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1E076FD-55CA-4631-A523-0168DEAAB116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251520" y="2585568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3779912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7D80F6A-253D-4209-863A-3E9B23E54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 - Mint" preserve="1">
  <p:cSld name="2_TIM - M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0" y="0"/>
            <a:ext cx="3525089" cy="5715000"/>
          </a:xfrm>
          <a:prstGeom prst="rect">
            <a:avLst/>
          </a:prstGeom>
          <a:solidFill>
            <a:srgbClr val="66C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3779912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7F271BE-C9B8-40FB-989C-A7CEC52A9658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251520" y="2585568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3779912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woman, player, holding, ball&#10;&#10;Description automatically generated">
            <a:extLst>
              <a:ext uri="{FF2B5EF4-FFF2-40B4-BE49-F238E27FC236}">
                <a16:creationId xmlns:a16="http://schemas.microsoft.com/office/drawing/2014/main" id="{2B8B69A3-CA5E-4BB0-82C1-7D12F572A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76118" cy="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 - Mint" preserve="1">
  <p:cSld name="2_TIM - M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0" y="0"/>
            <a:ext cx="3525089" cy="5715000"/>
          </a:xfrm>
          <a:prstGeom prst="rect">
            <a:avLst/>
          </a:prstGeom>
          <a:solidFill>
            <a:srgbClr val="E13E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3779912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C209A27-6129-45B0-AD8F-AC48EC275011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251520" y="2585568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3779912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E03A389-DC19-4960-8A61-4127BCED09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8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TP - Bar Graph" preserve="1">
  <p:cSld name="TiM - Bar Graph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41698F8-BA3B-4FE2-BB12-7D551058673F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4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5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4135851490"/>
              </p:ext>
            </p:extLst>
          </p:nvPr>
        </p:nvGraphicFramePr>
        <p:xfrm>
          <a:off x="1524000" y="825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6A035AAA-09F1-490F-BD22-A6BF3A907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 - Donu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Futura LT Book"/>
                <a:ea typeface="Futura LT Book"/>
                <a:cs typeface="Futura LT Book"/>
              </a:defRPr>
            </a:lvl1pPr>
          </a:lstStyle>
          <a:p>
            <a:fld id="{026E5770-D860-438C-8159-2642379DC724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3021426"/>
              </p:ext>
            </p:extLst>
          </p:nvPr>
        </p:nvGraphicFramePr>
        <p:xfrm>
          <a:off x="447675" y="3587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5CA225F7-D4EE-4EF2-BAD5-7245B279D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 - 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344613"/>
            <a:ext cx="8229600" cy="32416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+mj-lt"/>
                <a:ea typeface="Futura LT Book"/>
                <a:cs typeface="Futura LT Book"/>
              </a:defRPr>
            </a:lvl1pPr>
            <a:lvl2pPr>
              <a:defRPr sz="2400">
                <a:latin typeface="+mj-lt"/>
                <a:ea typeface="Futura LT Book"/>
                <a:cs typeface="Futura LT Book"/>
              </a:defRPr>
            </a:lvl2pPr>
            <a:lvl3pPr>
              <a:defRPr sz="2400">
                <a:latin typeface="+mj-lt"/>
                <a:ea typeface="Futura LT Book"/>
                <a:cs typeface="Futura LT Book"/>
              </a:defRPr>
            </a:lvl3pPr>
            <a:lvl4pPr>
              <a:defRPr sz="2400">
                <a:latin typeface="+mj-lt"/>
                <a:ea typeface="Futura LT Book"/>
                <a:cs typeface="Futura LT Book"/>
              </a:defRPr>
            </a:lvl4pPr>
            <a:lvl5pPr>
              <a:defRPr sz="2400">
                <a:latin typeface="+mj-lt"/>
                <a:ea typeface="Futura LT Book"/>
                <a:cs typeface="Futura LT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841A1D7-1EB0-4864-9ECB-54DE4A60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fld id="{F53F2C9D-4EC6-4061-A658-322C37EC7228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3C2C3E4-0E8D-4CAD-81D1-14CBE41975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DCB5574-E91F-44B7-9BFE-0308C9B165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BDF1E1B6-8401-4415-B8D0-5F85BC3C8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6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 - Text -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633364"/>
            <a:ext cx="8229600" cy="2952750"/>
          </a:xfrm>
          <a:prstGeom prst="rect">
            <a:avLst/>
          </a:prstGeom>
        </p:spPr>
        <p:txBody>
          <a:bodyPr vert="horz" numCol="2" spcCol="18000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j-lt"/>
                <a:ea typeface="Futura LT Book"/>
                <a:cs typeface="Futura LT Boo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err="1"/>
              <a:t>At</a:t>
            </a:r>
            <a:r>
              <a:rPr lang="fr-FR"/>
              <a:t>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et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. </a:t>
            </a:r>
            <a:r>
              <a:rPr lang="fr-FR" err="1"/>
              <a:t>At</a:t>
            </a:r>
            <a:r>
              <a:rPr lang="fr-FR"/>
              <a:t>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 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CC784C9-344B-4141-843E-85D6BCBF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fld id="{64D5B810-CCD9-49C5-BC79-538713DB18CC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D66C4A2-D3EF-4A61-877B-F7A308F5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6833B13-1158-47A0-864D-4C303747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2C57416-2A31-4C2C-B824-5FD74D4FE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 - Text -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633364"/>
            <a:ext cx="8229600" cy="2952750"/>
          </a:xfrm>
          <a:prstGeom prst="rect">
            <a:avLst/>
          </a:prstGeom>
        </p:spPr>
        <p:txBody>
          <a:bodyPr vert="horz" numCol="3" spcCol="18000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j-lt"/>
                <a:ea typeface="Futura LT Book"/>
                <a:cs typeface="Futura LT Boo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At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et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. At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 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FDE18CB-24EC-4C7D-85BB-CA85081D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fld id="{A8107120-D3A7-40E9-A67E-132CCDD6380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3840595-A9C9-40BC-A76C-F98C76B2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776AAB6-C0E0-4379-987C-7D041A5A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DFF32-03EE-445F-95F7-D59EAE29F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70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 - Titl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This is Milk 2021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Futura LT Book"/>
                <a:cs typeface="Futura LT Book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" y="1181100"/>
            <a:ext cx="8229600" cy="340518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Futura LT Book"/>
              </a:defRPr>
            </a:lvl1pPr>
          </a:lstStyle>
          <a:p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2650406-B5C1-4BA5-8BB9-7DFC55C7F10B}"/>
              </a:ext>
            </a:extLst>
          </p:cNvPr>
          <p:cNvSpPr/>
          <p:nvPr userDrawn="1"/>
        </p:nvSpPr>
        <p:spPr>
          <a:xfrm>
            <a:off x="-23295" y="-22820"/>
            <a:ext cx="9167295" cy="5737820"/>
          </a:xfrm>
          <a:custGeom>
            <a:avLst/>
            <a:gdLst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9217024 w 9217024"/>
              <a:gd name="connsiteY2" fmla="*/ 5715000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8372367 w 9217024"/>
              <a:gd name="connsiteY2" fmla="*/ 4932336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8232882 w 9217024"/>
              <a:gd name="connsiteY2" fmla="*/ 4831597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7811 w 9224835"/>
              <a:gd name="connsiteY0" fmla="*/ 0 h 5273298"/>
              <a:gd name="connsiteX1" fmla="*/ 9224835 w 9224835"/>
              <a:gd name="connsiteY1" fmla="*/ 0 h 5273298"/>
              <a:gd name="connsiteX2" fmla="*/ 8240693 w 9224835"/>
              <a:gd name="connsiteY2" fmla="*/ 4831597 h 5273298"/>
              <a:gd name="connsiteX3" fmla="*/ 0 w 9224835"/>
              <a:gd name="connsiteY3" fmla="*/ 5273298 h 5273298"/>
              <a:gd name="connsiteX4" fmla="*/ 7811 w 9224835"/>
              <a:gd name="connsiteY4" fmla="*/ 0 h 5273298"/>
              <a:gd name="connsiteX0" fmla="*/ 23433 w 9240457"/>
              <a:gd name="connsiteY0" fmla="*/ 0 h 5591014"/>
              <a:gd name="connsiteX1" fmla="*/ 9240457 w 9240457"/>
              <a:gd name="connsiteY1" fmla="*/ 0 h 5591014"/>
              <a:gd name="connsiteX2" fmla="*/ 8256315 w 9240457"/>
              <a:gd name="connsiteY2" fmla="*/ 4831597 h 5591014"/>
              <a:gd name="connsiteX3" fmla="*/ 0 w 9240457"/>
              <a:gd name="connsiteY3" fmla="*/ 5591014 h 5591014"/>
              <a:gd name="connsiteX4" fmla="*/ 23433 w 9240457"/>
              <a:gd name="connsiteY4" fmla="*/ 0 h 5591014"/>
              <a:gd name="connsiteX0" fmla="*/ 23433 w 9240505"/>
              <a:gd name="connsiteY0" fmla="*/ 0 h 5591014"/>
              <a:gd name="connsiteX1" fmla="*/ 9240457 w 9240505"/>
              <a:gd name="connsiteY1" fmla="*/ 0 h 5591014"/>
              <a:gd name="connsiteX2" fmla="*/ 9240505 w 9240505"/>
              <a:gd name="connsiteY2" fmla="*/ 4668865 h 5591014"/>
              <a:gd name="connsiteX3" fmla="*/ 0 w 9240505"/>
              <a:gd name="connsiteY3" fmla="*/ 5591014 h 5591014"/>
              <a:gd name="connsiteX4" fmla="*/ 23433 w 9240505"/>
              <a:gd name="connsiteY4" fmla="*/ 0 h 5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0505" h="5591014">
                <a:moveTo>
                  <a:pt x="23433" y="0"/>
                </a:moveTo>
                <a:lnTo>
                  <a:pt x="9240457" y="0"/>
                </a:lnTo>
                <a:cubicBezTo>
                  <a:pt x="9240473" y="1556288"/>
                  <a:pt x="9240489" y="3112577"/>
                  <a:pt x="9240505" y="4668865"/>
                </a:cubicBezTo>
                <a:lnTo>
                  <a:pt x="0" y="5591014"/>
                </a:lnTo>
                <a:cubicBezTo>
                  <a:pt x="2604" y="3833248"/>
                  <a:pt x="20829" y="1757766"/>
                  <a:pt x="234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Google Shape;108;p37">
            <a:extLst>
              <a:ext uri="{FF2B5EF4-FFF2-40B4-BE49-F238E27FC236}">
                <a16:creationId xmlns:a16="http://schemas.microsoft.com/office/drawing/2014/main" id="{45CCA933-507A-4226-84AF-C62C161AE0B8}"/>
              </a:ext>
            </a:extLst>
          </p:cNvPr>
          <p:cNvSpPr txBox="1">
            <a:spLocks noGrp="1"/>
          </p:cNvSpPr>
          <p:nvPr>
            <p:ph type="dt" idx="1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ED43845-F535-40D5-87E3-E6AA88FF9A8E}" type="datetime2">
              <a:rPr lang="en-US" smtClean="0"/>
              <a:t>Friday, September 23, 2022</a:t>
            </a:fld>
            <a:endParaRPr lang="en-GB"/>
          </a:p>
        </p:txBody>
      </p:sp>
      <p:sp>
        <p:nvSpPr>
          <p:cNvPr id="8" name="Google Shape;110;p37">
            <a:extLst>
              <a:ext uri="{FF2B5EF4-FFF2-40B4-BE49-F238E27FC236}">
                <a16:creationId xmlns:a16="http://schemas.microsoft.com/office/drawing/2014/main" id="{5CFD5A30-8D1F-4B5D-94FF-A38F9E86549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6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 - Mint">
  <p:cSld name="TIM - M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458035" y="365312"/>
            <a:ext cx="5050069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772AB9D-76F2-40EB-8242-4290ADCE6831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61156" y="2569468"/>
            <a:ext cx="7345362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49263" y="1621861"/>
            <a:ext cx="7345362" cy="50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FC3A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FC3AC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D1843ED-20A6-4349-AB17-4AF3B1E7C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 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Futura LT Book"/>
                <a:cs typeface="Futura LT Book"/>
              </a:defRPr>
            </a:lvl1pPr>
          </a:lstStyle>
          <a:p>
            <a:r>
              <a:rPr lang="en-GB"/>
              <a:t>© This is Milk 2021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2641476"/>
            <a:ext cx="8424862" cy="543739"/>
          </a:xfrm>
          <a:prstGeom prst="rect">
            <a:avLst/>
          </a:prstGeom>
        </p:spPr>
        <p:txBody>
          <a:bodyPr vert="horz" anchor="t" anchorCtr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0" indent="0" algn="l">
              <a:buFontTx/>
              <a:buNone/>
              <a:defRPr sz="3200" baseline="0">
                <a:solidFill>
                  <a:srgbClr val="000000"/>
                </a:solidFill>
                <a:latin typeface="Futura LT Book"/>
              </a:defRPr>
            </a:lvl1pPr>
            <a:lvl2pPr marL="3429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2pPr>
            <a:lvl3pPr marL="6858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3pPr>
            <a:lvl4pPr marL="10287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4pPr>
            <a:lvl5pPr marL="13716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5pPr>
          </a:lstStyle>
          <a:p>
            <a:pPr lvl="0"/>
            <a:r>
              <a:rPr lang="en-GB"/>
              <a:t>Click to edit Master text styles (32pt)</a:t>
            </a:r>
          </a:p>
        </p:txBody>
      </p:sp>
      <p:sp>
        <p:nvSpPr>
          <p:cNvPr id="5" name="Google Shape;108;p37">
            <a:extLst>
              <a:ext uri="{FF2B5EF4-FFF2-40B4-BE49-F238E27FC236}">
                <a16:creationId xmlns:a16="http://schemas.microsoft.com/office/drawing/2014/main" id="{905D89DF-E32A-4C76-BA92-2962D0024A8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B48C01D-5D1F-40ED-B6B6-8827AC3A57E3}" type="datetime2">
              <a:rPr lang="en-US" smtClean="0"/>
              <a:t>Friday, September 23, 2022</a:t>
            </a:fld>
            <a:endParaRPr lang="en-GB"/>
          </a:p>
        </p:txBody>
      </p:sp>
      <p:sp>
        <p:nvSpPr>
          <p:cNvPr id="6" name="Google Shape;110;p37">
            <a:extLst>
              <a:ext uri="{FF2B5EF4-FFF2-40B4-BE49-F238E27FC236}">
                <a16:creationId xmlns:a16="http://schemas.microsoft.com/office/drawing/2014/main" id="{FCEA469B-B355-4A58-B24E-9561FFC9E16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0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 - Text - 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8035" y="365312"/>
            <a:ext cx="5050069" cy="98693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defRPr sz="3200" spc="50" baseline="0">
                <a:solidFill>
                  <a:srgbClr val="1D1D1B"/>
                </a:solidFill>
                <a:latin typeface="Futura LT Book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 (32pt)</a:t>
            </a:r>
            <a:endParaRPr lang="en-US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Futura LT Book"/>
                <a:cs typeface="Futura LT Book"/>
              </a:defRPr>
            </a:lvl1pPr>
          </a:lstStyle>
          <a:p>
            <a:fld id="{0EAD424F-A4FC-4379-9688-A13B57EC1064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61156" y="2569468"/>
            <a:ext cx="7345362" cy="2160686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="0" i="0">
                <a:solidFill>
                  <a:srgbClr val="1D1D1B"/>
                </a:solidFill>
                <a:latin typeface="Futura LT Book"/>
                <a:cs typeface="Futura LT Book"/>
              </a:defRPr>
            </a:lvl1pPr>
            <a:lvl2pPr marL="342900" indent="0">
              <a:buFontTx/>
              <a:buNone/>
              <a:defRPr sz="2400" b="0" i="0">
                <a:latin typeface="Montserrat Light"/>
                <a:cs typeface="Montserrat Light"/>
              </a:defRPr>
            </a:lvl2pPr>
            <a:lvl3pPr marL="685800" indent="0">
              <a:buFontTx/>
              <a:buNone/>
              <a:defRPr sz="2400" b="0" i="0">
                <a:latin typeface="Montserrat Light"/>
                <a:cs typeface="Montserrat Light"/>
              </a:defRPr>
            </a:lvl3pPr>
            <a:lvl4pPr marL="1028700" indent="0">
              <a:buFontTx/>
              <a:buNone/>
              <a:defRPr sz="2400" b="0" i="0">
                <a:latin typeface="Montserrat Light"/>
                <a:cs typeface="Montserrat Light"/>
              </a:defRPr>
            </a:lvl4pPr>
            <a:lvl5pPr marL="1371600" indent="0" algn="l">
              <a:buFontTx/>
              <a:buNone/>
              <a:defRPr sz="2400" b="0" i="0">
                <a:latin typeface="Montserrat Light"/>
                <a:cs typeface="Montserrat Light"/>
              </a:defRPr>
            </a:lvl5pPr>
            <a:lvl6pPr marL="17145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6pPr>
            <a:lvl7pPr marL="20574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7pPr>
            <a:lvl8pPr marL="24003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8pPr>
            <a:lvl9pPr marL="27432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1861"/>
            <a:ext cx="7345362" cy="5047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 baseline="0">
                <a:solidFill>
                  <a:schemeClr val="tx2"/>
                </a:solidFill>
                <a:latin typeface="Futura LT Book"/>
                <a:cs typeface="Futura LT Book"/>
              </a:defRPr>
            </a:lvl1pPr>
            <a:lvl2pPr marL="342900" indent="0">
              <a:buFontTx/>
              <a:buNone/>
              <a:defRPr sz="2400" b="0" i="0">
                <a:latin typeface="Montserrat Light"/>
                <a:cs typeface="Montserrat Light"/>
              </a:defRPr>
            </a:lvl2pPr>
            <a:lvl3pPr marL="685800" indent="0">
              <a:buFontTx/>
              <a:buNone/>
              <a:defRPr sz="2400" b="0" i="0">
                <a:latin typeface="Montserrat Light"/>
                <a:cs typeface="Montserrat Light"/>
              </a:defRPr>
            </a:lvl3pPr>
            <a:lvl4pPr marL="1028700" indent="0">
              <a:buFontTx/>
              <a:buNone/>
              <a:defRPr sz="2400" b="0" i="0">
                <a:latin typeface="Montserrat Light"/>
                <a:cs typeface="Montserrat Light"/>
              </a:defRPr>
            </a:lvl4pPr>
            <a:lvl5pPr marL="1371600" indent="0" algn="l">
              <a:buFontTx/>
              <a:buNone/>
              <a:defRPr sz="2400" b="0" i="0">
                <a:latin typeface="Montserrat Light"/>
                <a:cs typeface="Montserrat Light"/>
              </a:defRPr>
            </a:lvl5pPr>
            <a:lvl6pPr marL="17145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6pPr>
            <a:lvl7pPr marL="20574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7pPr>
            <a:lvl8pPr marL="24003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8pPr>
            <a:lvl9pPr marL="27432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9pPr>
          </a:lstStyle>
          <a:p>
            <a:pPr lvl="0"/>
            <a:r>
              <a:rPr lang="en-GB"/>
              <a:t>Click to edit Master text styles (24pt)</a:t>
            </a:r>
          </a:p>
        </p:txBody>
      </p:sp>
    </p:spTree>
    <p:extLst>
      <p:ext uri="{BB962C8B-B14F-4D97-AF65-F5344CB8AC3E}">
        <p14:creationId xmlns:p14="http://schemas.microsoft.com/office/powerpoint/2010/main" val="88706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7257-6E66-473B-9116-03DD9C180D91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A936-2963-794C-B564-F4740C461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29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3823"/>
            <a:ext cx="8229600" cy="30731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A3D6-F307-4E3E-B03B-392605CBA23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A936-2963-794C-B564-F4740C461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3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9CE9-8697-464D-AAA0-A498F69A029E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thisismilk.com</a:t>
            </a:r>
          </a:p>
        </p:txBody>
      </p:sp>
    </p:spTree>
    <p:extLst>
      <p:ext uri="{BB962C8B-B14F-4D97-AF65-F5344CB8AC3E}">
        <p14:creationId xmlns:p14="http://schemas.microsoft.com/office/powerpoint/2010/main" val="3604796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-diago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96958"/>
          </a:xfrm>
          <a:prstGeom prst="rect">
            <a:avLst/>
          </a:prstGeom>
        </p:spPr>
      </p:pic>
      <p:pic>
        <p:nvPicPr>
          <p:cNvPr id="7" name="Picture 6" descr="TIM_no straplin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v="urn:schemas-microsoft-com:mac:vml" xmlns:ma="http://schemas.microsoft.com/office/mac/drawingml/2008/main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90501"/>
            <a:ext cx="1905000" cy="402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864-F3A5-40A7-B6DA-FC59A2324F70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thisismilk.com</a:t>
            </a:r>
          </a:p>
        </p:txBody>
      </p:sp>
    </p:spTree>
    <p:extLst>
      <p:ext uri="{BB962C8B-B14F-4D97-AF65-F5344CB8AC3E}">
        <p14:creationId xmlns:p14="http://schemas.microsoft.com/office/powerpoint/2010/main" val="2725709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 - Title - Mint">
  <p:cSld name="TiM - Title - Mi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1757CFF-8F33-422E-B6F8-5F3B7018F040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461156" y="3865612"/>
            <a:ext cx="734536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85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 - Mint">
  <p:cSld name="TIM - M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458035" y="365312"/>
            <a:ext cx="5050069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EA3477D-FCD0-4DA3-9E6A-3B2B5C4A0D7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61156" y="2569468"/>
            <a:ext cx="7345362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49263" y="1621861"/>
            <a:ext cx="7345362" cy="50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FC3A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FC3AC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3D1843ED-20A6-4349-AB17-4AF3B1E7C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51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M - Mint" preserve="1">
  <p:cSld name="6_TIM - M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8035" y="365312"/>
            <a:ext cx="5050069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2400" b="0" i="0" u="none" strike="noStrike" cap="none" dirty="0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223B846-CBD7-4F0E-A7F9-DD8D78C70672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61156" y="2569468"/>
            <a:ext cx="7345362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n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49263" y="1621861"/>
            <a:ext cx="7345362" cy="50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0A9B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0A9B6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024C7F-0BC9-4CF4-B233-2ED9CACAA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ull Colour BG - Title Slide - Mint">
  <p:cSld name="2_Full Colour BG - Title Slide - Mint">
    <p:bg>
      <p:bgPr>
        <a:solidFill>
          <a:srgbClr val="60B7A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457200" y="2397125"/>
            <a:ext cx="8229600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61;p32">
            <a:extLst>
              <a:ext uri="{FF2B5EF4-FFF2-40B4-BE49-F238E27FC236}">
                <a16:creationId xmlns:a16="http://schemas.microsoft.com/office/drawing/2014/main" id="{93746DB9-611F-404E-88C9-9D51426F2CC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6AB4313-6984-4C1C-AD46-F440D0E82E9B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Google Shape;62;p32">
            <a:extLst>
              <a:ext uri="{FF2B5EF4-FFF2-40B4-BE49-F238E27FC236}">
                <a16:creationId xmlns:a16="http://schemas.microsoft.com/office/drawing/2014/main" id="{B424FF13-21ED-45F5-80E5-867D27AE56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6" name="Google Shape;63;p32">
            <a:extLst>
              <a:ext uri="{FF2B5EF4-FFF2-40B4-BE49-F238E27FC236}">
                <a16:creationId xmlns:a16="http://schemas.microsoft.com/office/drawing/2014/main" id="{1C865E95-0359-4181-B717-B9D7669B99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6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M - Mint" preserve="1">
  <p:cSld name="6_TIM - pi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8035" y="365312"/>
            <a:ext cx="5050069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2400" b="0" i="0" u="none" strike="noStrike" cap="none" dirty="0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C0E0855-781B-48C2-8170-22EF62875968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46" name="Google Shape;46;p3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61156" y="2569468"/>
            <a:ext cx="7345362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n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49263" y="1621861"/>
            <a:ext cx="7345362" cy="50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0A9B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0A9B6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024C7F-0BC9-4CF4-B233-2ED9CACAA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5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ull Colour BG - Title Slide - Mint" preserve="1">
  <p:cSld name="3_Full Colour BG - Title Slide - Mint">
    <p:bg>
      <p:bgPr>
        <a:solidFill>
          <a:srgbClr val="E13E4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457200" y="2397125"/>
            <a:ext cx="8229600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61;p32">
            <a:extLst>
              <a:ext uri="{FF2B5EF4-FFF2-40B4-BE49-F238E27FC236}">
                <a16:creationId xmlns:a16="http://schemas.microsoft.com/office/drawing/2014/main" id="{93746DB9-611F-404E-88C9-9D51426F2CC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A3A4DF0-AEEE-4C1D-A23F-609BCDBFD806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Google Shape;62;p32">
            <a:extLst>
              <a:ext uri="{FF2B5EF4-FFF2-40B4-BE49-F238E27FC236}">
                <a16:creationId xmlns:a16="http://schemas.microsoft.com/office/drawing/2014/main" id="{B424FF13-21ED-45F5-80E5-867D27AE56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6" name="Google Shape;63;p32">
            <a:extLst>
              <a:ext uri="{FF2B5EF4-FFF2-40B4-BE49-F238E27FC236}">
                <a16:creationId xmlns:a16="http://schemas.microsoft.com/office/drawing/2014/main" id="{1C865E95-0359-4181-B717-B9D7669B99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3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Colour BG - Title Slide - Yellow">
  <p:cSld name="Full Colour BG - Title Slide - Yellow">
    <p:bg>
      <p:bgPr>
        <a:solidFill>
          <a:srgbClr val="F9D62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457200" y="2397125"/>
            <a:ext cx="8229600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61;p32">
            <a:extLst>
              <a:ext uri="{FF2B5EF4-FFF2-40B4-BE49-F238E27FC236}">
                <a16:creationId xmlns:a16="http://schemas.microsoft.com/office/drawing/2014/main" id="{A762FCDB-1A26-4C79-878E-F7FD988BE8C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CC360B8-49B2-46DA-9749-2D2FA21C0BEE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6" name="Google Shape;63;p32">
            <a:extLst>
              <a:ext uri="{FF2B5EF4-FFF2-40B4-BE49-F238E27FC236}">
                <a16:creationId xmlns:a16="http://schemas.microsoft.com/office/drawing/2014/main" id="{86A777A3-EE51-47FE-BA3A-B4F3F42341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62;p32">
            <a:extLst>
              <a:ext uri="{FF2B5EF4-FFF2-40B4-BE49-F238E27FC236}">
                <a16:creationId xmlns:a16="http://schemas.microsoft.com/office/drawing/2014/main" id="{2768BA4C-05CE-43A9-8A2E-EA2F40AAB9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</p:spTree>
    <p:extLst>
      <p:ext uri="{BB962C8B-B14F-4D97-AF65-F5344CB8AC3E}">
        <p14:creationId xmlns:p14="http://schemas.microsoft.com/office/powerpoint/2010/main" val="3636151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TP - Speaker Title">
  <p:cSld name="DTP - Speaker 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745367"/>
            <a:ext cx="9144000" cy="54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DA0BBF9-FD33-4469-84B7-9D4DB1D4420E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83" name="Google Shape;83;p3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84" name="Google Shape;84;p3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BFC0B13-313B-4AE1-9B9D-BD552FD6D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45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M - Mint" preserve="1">
  <p:cSld name="4_TIM - M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/>
          <p:nvPr/>
        </p:nvSpPr>
        <p:spPr>
          <a:xfrm>
            <a:off x="5618911" y="0"/>
            <a:ext cx="3525089" cy="5709214"/>
          </a:xfrm>
          <a:prstGeom prst="rect">
            <a:avLst/>
          </a:prstGeom>
          <a:solidFill>
            <a:srgbClr val="FFE0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Futura LT Book"/>
              <a:ea typeface="Futura LT Book"/>
              <a:cs typeface="Futura LT Book"/>
              <a:sym typeface="Arial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38796FA-B232-4390-B551-13792E695D3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5870431" y="2579782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449263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449263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B1AB6D6D-2C4C-4748-BE2D-ABE9E5658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37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M - Mint" preserve="1">
  <p:cSld name="5_TIM - M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/>
          <p:nvPr/>
        </p:nvSpPr>
        <p:spPr>
          <a:xfrm>
            <a:off x="5618911" y="0"/>
            <a:ext cx="3525089" cy="5709214"/>
          </a:xfrm>
          <a:prstGeom prst="rect">
            <a:avLst/>
          </a:prstGeom>
          <a:solidFill>
            <a:srgbClr val="66C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16B16EF-625F-466D-A056-595014EE9EA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5870431" y="2579782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449263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449263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woman, player, holding, ball&#10;&#10;Description automatically generated">
            <a:extLst>
              <a:ext uri="{FF2B5EF4-FFF2-40B4-BE49-F238E27FC236}">
                <a16:creationId xmlns:a16="http://schemas.microsoft.com/office/drawing/2014/main" id="{3F98A32A-3944-4EB2-AA39-011F321AA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7882" y="-5770"/>
            <a:ext cx="1876118" cy="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71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M - Mint" preserve="1">
  <p:cSld name="5_TIM - M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/>
          <p:nvPr/>
        </p:nvSpPr>
        <p:spPr>
          <a:xfrm>
            <a:off x="5618911" y="0"/>
            <a:ext cx="3525089" cy="5709214"/>
          </a:xfrm>
          <a:prstGeom prst="rect">
            <a:avLst/>
          </a:prstGeom>
          <a:solidFill>
            <a:srgbClr val="E13E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20F4E34-DF98-47C3-BB65-D9ED5500A1DA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5870431" y="2579782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449263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449263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2829052-47FE-477A-81CD-09545A555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0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 - Mint" preserve="1">
  <p:cSld name="1_TIM - M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0" y="0"/>
            <a:ext cx="3525089" cy="5715000"/>
          </a:xfrm>
          <a:prstGeom prst="rect">
            <a:avLst/>
          </a:prstGeom>
          <a:solidFill>
            <a:srgbClr val="FFE0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Futura LT Book"/>
              <a:ea typeface="Futura LT Book"/>
              <a:cs typeface="Futura LT Book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3779912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F83926E-4995-458C-A395-7DADC70085D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251520" y="2585568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3779912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Futura LT Book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7D80F6A-253D-4209-863A-3E9B23E54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4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 - Mint" preserve="1">
  <p:cSld name="2_TIM - M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0" y="0"/>
            <a:ext cx="3525089" cy="5715000"/>
          </a:xfrm>
          <a:prstGeom prst="rect">
            <a:avLst/>
          </a:prstGeom>
          <a:solidFill>
            <a:srgbClr val="66C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3779912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635E68F-F9FD-4844-B118-7BFB355A4C7F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251520" y="2585568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3779912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woman, player, holding, ball&#10;&#10;Description automatically generated">
            <a:extLst>
              <a:ext uri="{FF2B5EF4-FFF2-40B4-BE49-F238E27FC236}">
                <a16:creationId xmlns:a16="http://schemas.microsoft.com/office/drawing/2014/main" id="{2B8B69A3-CA5E-4BB0-82C1-7D12F572A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76118" cy="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8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 - Mint" preserve="1">
  <p:cSld name="2_TIM - Mi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/>
          <p:nvPr/>
        </p:nvSpPr>
        <p:spPr>
          <a:xfrm>
            <a:off x="0" y="0"/>
            <a:ext cx="3525089" cy="5715000"/>
          </a:xfrm>
          <a:prstGeom prst="rect">
            <a:avLst/>
          </a:prstGeom>
          <a:solidFill>
            <a:srgbClr val="E13E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3779912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1F5F870-F2BC-4F1B-A36C-D2B9E64D799C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1"/>
          </p:nvPr>
        </p:nvSpPr>
        <p:spPr>
          <a:xfrm>
            <a:off x="251520" y="2585568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3779912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E03A389-DC19-4960-8A61-4127BCED09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54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TP - Bar Graph" preserve="1">
  <p:cSld name="DTP - Bar Graph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2;p4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8D79577-BFC8-46DE-8C96-80A2F0EBB511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4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5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1722203519"/>
              </p:ext>
            </p:extLst>
          </p:nvPr>
        </p:nvGraphicFramePr>
        <p:xfrm>
          <a:off x="1524000" y="825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6A035AAA-09F1-490F-BD22-A6BF3A907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ull Colour BG - Title Slide - Mint">
  <p:cSld name="2_Full Colour BG Slide - Mint">
    <p:bg>
      <p:bgPr>
        <a:solidFill>
          <a:srgbClr val="60B7A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457200" y="2397125"/>
            <a:ext cx="8229600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bg2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61;p32">
            <a:extLst>
              <a:ext uri="{FF2B5EF4-FFF2-40B4-BE49-F238E27FC236}">
                <a16:creationId xmlns:a16="http://schemas.microsoft.com/office/drawing/2014/main" id="{93746DB9-611F-404E-88C9-9D51426F2CC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473343D-9106-408F-B850-63C4B3293E26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Google Shape;62;p32">
            <a:extLst>
              <a:ext uri="{FF2B5EF4-FFF2-40B4-BE49-F238E27FC236}">
                <a16:creationId xmlns:a16="http://schemas.microsoft.com/office/drawing/2014/main" id="{B424FF13-21ED-45F5-80E5-867D27AE56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6" name="Google Shape;63;p32">
            <a:extLst>
              <a:ext uri="{FF2B5EF4-FFF2-40B4-BE49-F238E27FC236}">
                <a16:creationId xmlns:a16="http://schemas.microsoft.com/office/drawing/2014/main" id="{1C865E95-0359-4181-B717-B9D7669B99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 - Donu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Futura LT Book"/>
                <a:ea typeface="Futura LT Book"/>
                <a:cs typeface="Futura LT Book"/>
              </a:defRPr>
            </a:lvl1pPr>
          </a:lstStyle>
          <a:p>
            <a:fld id="{FBB9729B-071C-4827-B406-64532394BBB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374011840"/>
              </p:ext>
            </p:extLst>
          </p:nvPr>
        </p:nvGraphicFramePr>
        <p:xfrm>
          <a:off x="447675" y="3587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5CA225F7-D4EE-4EF2-BAD5-7245B279D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8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 - 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344613"/>
            <a:ext cx="8229600" cy="32416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+mj-lt"/>
                <a:ea typeface="Futura LT Book"/>
                <a:cs typeface="Futura LT Book"/>
              </a:defRPr>
            </a:lvl1pPr>
            <a:lvl2pPr>
              <a:defRPr sz="2400">
                <a:latin typeface="+mj-lt"/>
                <a:ea typeface="Futura LT Book"/>
                <a:cs typeface="Futura LT Book"/>
              </a:defRPr>
            </a:lvl2pPr>
            <a:lvl3pPr>
              <a:defRPr sz="2400">
                <a:latin typeface="+mj-lt"/>
                <a:ea typeface="Futura LT Book"/>
                <a:cs typeface="Futura LT Book"/>
              </a:defRPr>
            </a:lvl3pPr>
            <a:lvl4pPr>
              <a:defRPr sz="2400">
                <a:latin typeface="+mj-lt"/>
                <a:ea typeface="Futura LT Book"/>
                <a:cs typeface="Futura LT Book"/>
              </a:defRPr>
            </a:lvl4pPr>
            <a:lvl5pPr>
              <a:defRPr sz="2400">
                <a:latin typeface="+mj-lt"/>
                <a:ea typeface="Futura LT Book"/>
                <a:cs typeface="Futura LT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841A1D7-1EB0-4864-9ECB-54DE4A60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fld id="{4B0D9B6C-C5BF-4D85-95BB-5DBA621BED5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3C2C3E4-0E8D-4CAD-81D1-14CBE41975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DCB5574-E91F-44B7-9BFE-0308C9B165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BDF1E1B6-8401-4415-B8D0-5F85BC3C8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73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 - Text -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633364"/>
            <a:ext cx="8229600" cy="2952750"/>
          </a:xfrm>
          <a:prstGeom prst="rect">
            <a:avLst/>
          </a:prstGeom>
        </p:spPr>
        <p:txBody>
          <a:bodyPr vert="horz" numCol="2" spcCol="18000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latin typeface="+mj-lt"/>
                <a:ea typeface="Futura LT Book"/>
                <a:cs typeface="Futura LT Boo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err="1"/>
              <a:t>At</a:t>
            </a:r>
            <a:r>
              <a:rPr lang="fr-FR"/>
              <a:t>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et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. </a:t>
            </a:r>
            <a:r>
              <a:rPr lang="fr-FR" err="1"/>
              <a:t>At</a:t>
            </a:r>
            <a:r>
              <a:rPr lang="fr-FR"/>
              <a:t>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 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CC784C9-344B-4141-843E-85D6BCBF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fld id="{45990B2F-1DFC-41B8-8826-5E653932459A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D66C4A2-D3EF-4A61-877B-F7A308F5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6833B13-1158-47A0-864D-4C303747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2C57416-2A31-4C2C-B824-5FD74D4FE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4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 - Text -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633364"/>
            <a:ext cx="8229600" cy="2952750"/>
          </a:xfrm>
          <a:prstGeom prst="rect">
            <a:avLst/>
          </a:prstGeom>
        </p:spPr>
        <p:txBody>
          <a:bodyPr vert="horz" numCol="3" spcCol="18000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j-lt"/>
                <a:ea typeface="Futura LT Book"/>
                <a:cs typeface="Futura LT Boo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At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et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. At </a:t>
            </a:r>
            <a:r>
              <a:rPr lang="fr-FR" err="1"/>
              <a:t>vero</a:t>
            </a:r>
            <a:r>
              <a:rPr lang="fr-FR"/>
              <a:t> </a:t>
            </a:r>
            <a:r>
              <a:rPr lang="fr-FR" err="1"/>
              <a:t>accusamus</a:t>
            </a:r>
            <a:r>
              <a:rPr lang="fr-FR"/>
              <a:t> et </a:t>
            </a:r>
            <a:r>
              <a:rPr lang="fr-FR" err="1"/>
              <a:t>iusto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dignissimos</a:t>
            </a:r>
            <a:r>
              <a:rPr lang="fr-FR"/>
              <a:t> </a:t>
            </a:r>
            <a:r>
              <a:rPr lang="fr-FR" err="1"/>
              <a:t>ducimus</a:t>
            </a:r>
            <a:r>
              <a:rPr lang="fr-FR"/>
              <a:t> qui </a:t>
            </a:r>
            <a:r>
              <a:rPr lang="fr-FR" err="1"/>
              <a:t>blanditiis</a:t>
            </a:r>
            <a:r>
              <a:rPr lang="fr-FR"/>
              <a:t> </a:t>
            </a:r>
            <a:r>
              <a:rPr lang="fr-FR" err="1"/>
              <a:t>praesentium</a:t>
            </a:r>
            <a:r>
              <a:rPr lang="fr-FR"/>
              <a:t> </a:t>
            </a:r>
            <a:r>
              <a:rPr lang="fr-FR" err="1"/>
              <a:t>voluptatum</a:t>
            </a:r>
            <a:r>
              <a:rPr lang="fr-FR"/>
              <a:t> </a:t>
            </a:r>
            <a:r>
              <a:rPr lang="fr-FR" err="1"/>
              <a:t>deleniti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corrupti</a:t>
            </a:r>
            <a:r>
              <a:rPr lang="fr-FR"/>
              <a:t> </a:t>
            </a:r>
            <a:r>
              <a:rPr lang="fr-FR" err="1"/>
              <a:t>quos</a:t>
            </a:r>
            <a:r>
              <a:rPr lang="fr-FR"/>
              <a:t> </a:t>
            </a:r>
            <a:r>
              <a:rPr lang="fr-FR" err="1"/>
              <a:t>dolores</a:t>
            </a:r>
            <a:r>
              <a:rPr lang="fr-FR"/>
              <a:t> et </a:t>
            </a:r>
            <a:r>
              <a:rPr lang="fr-FR" err="1"/>
              <a:t>quas</a:t>
            </a:r>
            <a:r>
              <a:rPr lang="fr-FR"/>
              <a:t> </a:t>
            </a:r>
            <a:r>
              <a:rPr lang="fr-FR" err="1"/>
              <a:t>molestias</a:t>
            </a:r>
            <a:r>
              <a:rPr lang="fr-FR"/>
              <a:t> </a:t>
            </a:r>
            <a:r>
              <a:rPr lang="fr-FR" err="1"/>
              <a:t>excepturi</a:t>
            </a:r>
            <a:r>
              <a:rPr lang="fr-FR"/>
              <a:t> </a:t>
            </a:r>
            <a:r>
              <a:rPr lang="fr-FR" err="1"/>
              <a:t>sint</a:t>
            </a:r>
            <a:r>
              <a:rPr lang="fr-FR"/>
              <a:t> </a:t>
            </a:r>
            <a:r>
              <a:rPr lang="fr-FR" err="1"/>
              <a:t>occaecati</a:t>
            </a:r>
            <a:r>
              <a:rPr lang="fr-FR"/>
              <a:t> </a:t>
            </a:r>
            <a:r>
              <a:rPr lang="fr-FR" err="1"/>
              <a:t>cupiditate</a:t>
            </a:r>
            <a:r>
              <a:rPr lang="fr-FR"/>
              <a:t> non provident, </a:t>
            </a:r>
            <a:r>
              <a:rPr lang="fr-FR" err="1"/>
              <a:t>similique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in culpa qui officia </a:t>
            </a:r>
            <a:r>
              <a:rPr lang="fr-FR" err="1"/>
              <a:t>deserunt</a:t>
            </a:r>
            <a:r>
              <a:rPr lang="fr-FR"/>
              <a:t> </a:t>
            </a:r>
            <a:r>
              <a:rPr lang="fr-FR" err="1"/>
              <a:t>mollitia</a:t>
            </a:r>
            <a:r>
              <a:rPr lang="fr-FR"/>
              <a:t> </a:t>
            </a:r>
            <a:r>
              <a:rPr lang="fr-FR" err="1"/>
              <a:t>animi</a:t>
            </a:r>
            <a:r>
              <a:rPr lang="fr-FR"/>
              <a:t>, id est </a:t>
            </a:r>
            <a:r>
              <a:rPr lang="fr-FR" err="1"/>
              <a:t>laborum</a:t>
            </a:r>
            <a:r>
              <a:rPr lang="fr-FR"/>
              <a:t> et </a:t>
            </a:r>
            <a:r>
              <a:rPr lang="fr-FR" err="1"/>
              <a:t>dolorum</a:t>
            </a:r>
            <a:r>
              <a:rPr lang="fr-FR"/>
              <a:t> </a:t>
            </a:r>
            <a:r>
              <a:rPr lang="fr-FR" err="1"/>
              <a:t>fuga</a:t>
            </a:r>
            <a:r>
              <a:rPr lang="fr-FR"/>
              <a:t>. Et </a:t>
            </a:r>
            <a:r>
              <a:rPr lang="fr-FR" err="1"/>
              <a:t>harum</a:t>
            </a:r>
            <a:r>
              <a:rPr lang="fr-FR"/>
              <a:t> </a:t>
            </a:r>
            <a:r>
              <a:rPr lang="fr-FR" err="1"/>
              <a:t>quidem</a:t>
            </a:r>
            <a:r>
              <a:rPr lang="fr-FR"/>
              <a:t> </a:t>
            </a:r>
            <a:r>
              <a:rPr lang="fr-FR" err="1"/>
              <a:t>rerum</a:t>
            </a:r>
            <a:r>
              <a:rPr lang="fr-FR"/>
              <a:t> </a:t>
            </a:r>
            <a:r>
              <a:rPr lang="fr-FR" err="1"/>
              <a:t>facilis</a:t>
            </a:r>
            <a:r>
              <a:rPr lang="fr-FR"/>
              <a:t> est et </a:t>
            </a:r>
            <a:r>
              <a:rPr lang="fr-FR" err="1"/>
              <a:t>expedita</a:t>
            </a:r>
            <a:r>
              <a:rPr lang="fr-FR"/>
              <a:t> </a:t>
            </a:r>
            <a:r>
              <a:rPr lang="fr-FR" err="1"/>
              <a:t>distinctio</a:t>
            </a:r>
            <a:r>
              <a:rPr lang="fr-FR"/>
              <a:t>. Nam libero </a:t>
            </a:r>
            <a:r>
              <a:rPr lang="fr-FR" err="1"/>
              <a:t>tempore</a:t>
            </a:r>
            <a:r>
              <a:rPr lang="fr-FR"/>
              <a:t>, cum </a:t>
            </a:r>
            <a:r>
              <a:rPr lang="fr-FR" err="1"/>
              <a:t>soluta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est </a:t>
            </a:r>
            <a:r>
              <a:rPr lang="fr-FR" err="1"/>
              <a:t>eligendi</a:t>
            </a:r>
            <a:r>
              <a:rPr lang="fr-FR"/>
              <a:t> 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FDE18CB-24EC-4C7D-85BB-CA85081D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fld id="{5D54D813-CE03-40D6-B0E3-3B22DA440AD7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3840595-A9C9-40BC-A76C-F98C76B2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776AAB6-C0E0-4379-987C-7D041A5A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DFF32-03EE-445F-95F7-D59EAE29F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9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M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76470F1F-F3DC-4AA3-A150-6190239BF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+mj-lt"/>
                <a:ea typeface="Futura LT Book"/>
                <a:cs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Futura LT Book"/>
                <a:cs typeface="Futura LT Book"/>
              </a:defRPr>
            </a:lvl1pPr>
            <a:lvl2pPr>
              <a:defRPr sz="2100">
                <a:latin typeface="+mj-lt"/>
                <a:ea typeface="Futura LT Book"/>
                <a:cs typeface="Futura LT Book"/>
              </a:defRPr>
            </a:lvl2pPr>
            <a:lvl3pPr>
              <a:defRPr sz="1800">
                <a:latin typeface="+mj-lt"/>
                <a:ea typeface="Futura LT Book"/>
                <a:cs typeface="Futura LT Book"/>
              </a:defRPr>
            </a:lvl3pPr>
            <a:lvl4pPr>
              <a:defRPr sz="1500">
                <a:latin typeface="+mj-lt"/>
                <a:ea typeface="Futura LT Book"/>
                <a:cs typeface="Futura LT Book"/>
              </a:defRPr>
            </a:lvl4pPr>
            <a:lvl5pPr>
              <a:defRPr sz="1500">
                <a:latin typeface="+mj-lt"/>
                <a:ea typeface="Futura LT Book"/>
                <a:cs typeface="Futura LT Book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  <a:ea typeface="Futura LT Book"/>
                <a:cs typeface="Futura LT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07E6176-6402-4F2D-BDD6-2A60B4F8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fld id="{7D3F2F2B-BA69-416A-9B92-E0824D37FA3A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B6EBEFC-6C3F-4A7C-8734-EA2E60E2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+mj-lt"/>
                <a:ea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5B1BC8E-68C7-487E-8793-1033FA770AA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Futura-Light" panose="020B0400000000000000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© This is Milk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TP - Quote - Text - Min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EA6F57-E473-4960-A583-CB23128A724E}"/>
              </a:ext>
            </a:extLst>
          </p:cNvPr>
          <p:cNvSpPr/>
          <p:nvPr userDrawn="1"/>
        </p:nvSpPr>
        <p:spPr>
          <a:xfrm>
            <a:off x="-36512" y="0"/>
            <a:ext cx="9217024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55423" y="0"/>
            <a:ext cx="3525089" cy="5715000"/>
          </a:xfrm>
          <a:prstGeom prst="rect">
            <a:avLst/>
          </a:prstGeom>
          <a:solidFill>
            <a:srgbClr val="F9D6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A9B6"/>
              </a:solidFill>
              <a:latin typeface="Futura LT Book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Futura LT Book"/>
                <a:cs typeface="Futura LT Book"/>
              </a:defRPr>
            </a:lvl1pPr>
          </a:lstStyle>
          <a:p>
            <a:fld id="{2C8B505D-56A8-434A-8C67-232F44F8D736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cs typeface="Futura LT Book"/>
              </a:defRPr>
            </a:lvl1pPr>
          </a:lstStyle>
          <a:p>
            <a:r>
              <a:rPr lang="en-GB"/>
              <a:t>© This is Milk 2021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870431" y="2579782"/>
            <a:ext cx="3034680" cy="72008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Futura LT Book"/>
                <a:cs typeface="Futura LT Book"/>
              </a:defRPr>
            </a:lvl1pPr>
          </a:lstStyle>
          <a:p>
            <a:pPr lvl="0"/>
            <a:r>
              <a:rPr lang="en-GB"/>
              <a:t>“Quote goes here.”</a:t>
            </a:r>
          </a:p>
          <a:p>
            <a:pPr lvl="0"/>
            <a:r>
              <a:rPr lang="en-GB"/>
              <a:t>Name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419253"/>
            <a:ext cx="3897941" cy="143013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defRPr sz="3200" spc="50" baseline="0">
                <a:solidFill>
                  <a:srgbClr val="1D1D1B"/>
                </a:solidFill>
                <a:latin typeface="Futura LT Book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 (32pt)</a:t>
            </a:r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49263" y="2497460"/>
            <a:ext cx="5040560" cy="2160686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="0" i="0">
                <a:solidFill>
                  <a:srgbClr val="1D1D1B"/>
                </a:solidFill>
                <a:latin typeface="Futura LT Book"/>
                <a:cs typeface="Futura LT Book"/>
              </a:defRPr>
            </a:lvl1pPr>
            <a:lvl2pPr marL="342900" indent="0">
              <a:buFontTx/>
              <a:buNone/>
              <a:defRPr sz="2400" b="0" i="0">
                <a:latin typeface="Montserrat Light"/>
                <a:cs typeface="Montserrat Light"/>
              </a:defRPr>
            </a:lvl2pPr>
            <a:lvl3pPr marL="685800" indent="0">
              <a:buFontTx/>
              <a:buNone/>
              <a:defRPr sz="2400" b="0" i="0">
                <a:latin typeface="Montserrat Light"/>
                <a:cs typeface="Montserrat Light"/>
              </a:defRPr>
            </a:lvl3pPr>
            <a:lvl4pPr marL="1028700" indent="0">
              <a:buFontTx/>
              <a:buNone/>
              <a:defRPr sz="2400" b="0" i="0">
                <a:latin typeface="Montserrat Light"/>
                <a:cs typeface="Montserrat Light"/>
              </a:defRPr>
            </a:lvl4pPr>
            <a:lvl5pPr marL="1371600" indent="0" algn="l">
              <a:buFontTx/>
              <a:buNone/>
              <a:defRPr sz="2400" b="0" i="0">
                <a:latin typeface="Montserrat Light"/>
                <a:cs typeface="Montserrat Light"/>
              </a:defRPr>
            </a:lvl5pPr>
            <a:lvl6pPr marL="17145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6pPr>
            <a:lvl7pPr marL="20574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7pPr>
            <a:lvl8pPr marL="24003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8pPr>
            <a:lvl9pPr marL="27432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2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 - Titl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This is Milk 2021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latin typeface="Futura LT Book"/>
                <a:cs typeface="Futura LT Book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" y="1181100"/>
            <a:ext cx="8229600" cy="340518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Futura LT Book"/>
              </a:defRPr>
            </a:lvl1pPr>
          </a:lstStyle>
          <a:p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2650406-B5C1-4BA5-8BB9-7DFC55C7F10B}"/>
              </a:ext>
            </a:extLst>
          </p:cNvPr>
          <p:cNvSpPr/>
          <p:nvPr userDrawn="1"/>
        </p:nvSpPr>
        <p:spPr>
          <a:xfrm>
            <a:off x="-23295" y="-22820"/>
            <a:ext cx="9167295" cy="5737820"/>
          </a:xfrm>
          <a:custGeom>
            <a:avLst/>
            <a:gdLst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9217024 w 9217024"/>
              <a:gd name="connsiteY2" fmla="*/ 5715000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8372367 w 9217024"/>
              <a:gd name="connsiteY2" fmla="*/ 4932336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8232882 w 9217024"/>
              <a:gd name="connsiteY2" fmla="*/ 4831597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7811 w 9224835"/>
              <a:gd name="connsiteY0" fmla="*/ 0 h 5273298"/>
              <a:gd name="connsiteX1" fmla="*/ 9224835 w 9224835"/>
              <a:gd name="connsiteY1" fmla="*/ 0 h 5273298"/>
              <a:gd name="connsiteX2" fmla="*/ 8240693 w 9224835"/>
              <a:gd name="connsiteY2" fmla="*/ 4831597 h 5273298"/>
              <a:gd name="connsiteX3" fmla="*/ 0 w 9224835"/>
              <a:gd name="connsiteY3" fmla="*/ 5273298 h 5273298"/>
              <a:gd name="connsiteX4" fmla="*/ 7811 w 9224835"/>
              <a:gd name="connsiteY4" fmla="*/ 0 h 5273298"/>
              <a:gd name="connsiteX0" fmla="*/ 23433 w 9240457"/>
              <a:gd name="connsiteY0" fmla="*/ 0 h 5591014"/>
              <a:gd name="connsiteX1" fmla="*/ 9240457 w 9240457"/>
              <a:gd name="connsiteY1" fmla="*/ 0 h 5591014"/>
              <a:gd name="connsiteX2" fmla="*/ 8256315 w 9240457"/>
              <a:gd name="connsiteY2" fmla="*/ 4831597 h 5591014"/>
              <a:gd name="connsiteX3" fmla="*/ 0 w 9240457"/>
              <a:gd name="connsiteY3" fmla="*/ 5591014 h 5591014"/>
              <a:gd name="connsiteX4" fmla="*/ 23433 w 9240457"/>
              <a:gd name="connsiteY4" fmla="*/ 0 h 5591014"/>
              <a:gd name="connsiteX0" fmla="*/ 23433 w 9240505"/>
              <a:gd name="connsiteY0" fmla="*/ 0 h 5591014"/>
              <a:gd name="connsiteX1" fmla="*/ 9240457 w 9240505"/>
              <a:gd name="connsiteY1" fmla="*/ 0 h 5591014"/>
              <a:gd name="connsiteX2" fmla="*/ 9240505 w 9240505"/>
              <a:gd name="connsiteY2" fmla="*/ 4668865 h 5591014"/>
              <a:gd name="connsiteX3" fmla="*/ 0 w 9240505"/>
              <a:gd name="connsiteY3" fmla="*/ 5591014 h 5591014"/>
              <a:gd name="connsiteX4" fmla="*/ 23433 w 9240505"/>
              <a:gd name="connsiteY4" fmla="*/ 0 h 5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0505" h="5591014">
                <a:moveTo>
                  <a:pt x="23433" y="0"/>
                </a:moveTo>
                <a:lnTo>
                  <a:pt x="9240457" y="0"/>
                </a:lnTo>
                <a:cubicBezTo>
                  <a:pt x="9240473" y="1556288"/>
                  <a:pt x="9240489" y="3112577"/>
                  <a:pt x="9240505" y="4668865"/>
                </a:cubicBezTo>
                <a:lnTo>
                  <a:pt x="0" y="5591014"/>
                </a:lnTo>
                <a:cubicBezTo>
                  <a:pt x="2604" y="3833248"/>
                  <a:pt x="20829" y="1757766"/>
                  <a:pt x="234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Google Shape;108;p37">
            <a:extLst>
              <a:ext uri="{FF2B5EF4-FFF2-40B4-BE49-F238E27FC236}">
                <a16:creationId xmlns:a16="http://schemas.microsoft.com/office/drawing/2014/main" id="{45CCA933-507A-4226-84AF-C62C161AE0B8}"/>
              </a:ext>
            </a:extLst>
          </p:cNvPr>
          <p:cNvSpPr txBox="1">
            <a:spLocks noGrp="1"/>
          </p:cNvSpPr>
          <p:nvPr>
            <p:ph type="dt" idx="1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7499689-1E12-4561-BD9C-6F121227830A}" type="datetime2">
              <a:rPr lang="en-US" smtClean="0"/>
              <a:t>Friday, September 23, 2022</a:t>
            </a:fld>
            <a:endParaRPr lang="en-GB"/>
          </a:p>
        </p:txBody>
      </p:sp>
      <p:sp>
        <p:nvSpPr>
          <p:cNvPr id="8" name="Google Shape;110;p37">
            <a:extLst>
              <a:ext uri="{FF2B5EF4-FFF2-40B4-BE49-F238E27FC236}">
                <a16:creationId xmlns:a16="http://schemas.microsoft.com/office/drawing/2014/main" id="{5CFD5A30-8D1F-4B5D-94FF-A38F9E86549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2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 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Futura LT Book"/>
                <a:cs typeface="Futura LT Book"/>
              </a:defRPr>
            </a:lvl1pPr>
          </a:lstStyle>
          <a:p>
            <a:r>
              <a:rPr lang="en-GB"/>
              <a:t>© This is Milk 2021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7675" y="2641476"/>
            <a:ext cx="8424862" cy="543739"/>
          </a:xfrm>
          <a:prstGeom prst="rect">
            <a:avLst/>
          </a:prstGeom>
        </p:spPr>
        <p:txBody>
          <a:bodyPr vert="horz" anchor="t" anchorCtr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marL="0" indent="0" algn="l">
              <a:buFontTx/>
              <a:buNone/>
              <a:defRPr sz="3200" baseline="0">
                <a:solidFill>
                  <a:srgbClr val="000000"/>
                </a:solidFill>
                <a:latin typeface="Futura LT Book"/>
              </a:defRPr>
            </a:lvl1pPr>
            <a:lvl2pPr marL="3429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2pPr>
            <a:lvl3pPr marL="6858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3pPr>
            <a:lvl4pPr marL="10287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4pPr>
            <a:lvl5pPr marL="1371600" indent="0">
              <a:buNone/>
              <a:defRPr sz="3200" baseline="0">
                <a:solidFill>
                  <a:schemeClr val="bg1"/>
                </a:solidFill>
                <a:latin typeface="Montserrat Medium"/>
              </a:defRPr>
            </a:lvl5pPr>
          </a:lstStyle>
          <a:p>
            <a:pPr lvl="0"/>
            <a:r>
              <a:rPr lang="en-GB"/>
              <a:t>Click to edit Master text styles (32pt)</a:t>
            </a:r>
          </a:p>
        </p:txBody>
      </p:sp>
      <p:sp>
        <p:nvSpPr>
          <p:cNvPr id="5" name="Google Shape;108;p37">
            <a:extLst>
              <a:ext uri="{FF2B5EF4-FFF2-40B4-BE49-F238E27FC236}">
                <a16:creationId xmlns:a16="http://schemas.microsoft.com/office/drawing/2014/main" id="{905D89DF-E32A-4C76-BA92-2962D0024A8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A9BF160-DB12-48CB-A4CA-D8BDE220FE66}" type="datetime2">
              <a:rPr lang="en-US" smtClean="0"/>
              <a:t>Friday, September 23, 2022</a:t>
            </a:fld>
            <a:endParaRPr lang="en-GB"/>
          </a:p>
        </p:txBody>
      </p:sp>
      <p:sp>
        <p:nvSpPr>
          <p:cNvPr id="6" name="Google Shape;110;p37">
            <a:extLst>
              <a:ext uri="{FF2B5EF4-FFF2-40B4-BE49-F238E27FC236}">
                <a16:creationId xmlns:a16="http://schemas.microsoft.com/office/drawing/2014/main" id="{FCEA469B-B355-4A58-B24E-9561FFC9E16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P - Text - 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8035" y="365312"/>
            <a:ext cx="5050069" cy="98693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defRPr sz="3200" spc="50" baseline="0">
                <a:solidFill>
                  <a:srgbClr val="1D1D1B"/>
                </a:solidFill>
                <a:latin typeface="Futura LT Book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 (32pt)</a:t>
            </a:r>
            <a:endParaRPr lang="en-US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Futura LT Book"/>
                <a:cs typeface="Futura LT Book"/>
              </a:defRPr>
            </a:lvl1pPr>
          </a:lstStyle>
          <a:p>
            <a:fld id="{014DFB6B-5FCD-4DC6-8C9C-06818F2E68BB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cs typeface="Futura LT Book"/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Futura LT Book"/>
                <a:cs typeface="Futura LT Book"/>
              </a:defRPr>
            </a:lvl1pPr>
          </a:lstStyle>
          <a:p>
            <a:pPr algn="r"/>
            <a:fld id="{1DC226A3-C8A6-0A42-95B8-46D9BF7589D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61156" y="2569468"/>
            <a:ext cx="7345362" cy="2160686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="0" i="0">
                <a:solidFill>
                  <a:srgbClr val="1D1D1B"/>
                </a:solidFill>
                <a:latin typeface="Futura LT Book"/>
                <a:cs typeface="Futura LT Book"/>
              </a:defRPr>
            </a:lvl1pPr>
            <a:lvl2pPr marL="342900" indent="0">
              <a:buFontTx/>
              <a:buNone/>
              <a:defRPr sz="2400" b="0" i="0">
                <a:latin typeface="Montserrat Light"/>
                <a:cs typeface="Montserrat Light"/>
              </a:defRPr>
            </a:lvl2pPr>
            <a:lvl3pPr marL="685800" indent="0">
              <a:buFontTx/>
              <a:buNone/>
              <a:defRPr sz="2400" b="0" i="0">
                <a:latin typeface="Montserrat Light"/>
                <a:cs typeface="Montserrat Light"/>
              </a:defRPr>
            </a:lvl3pPr>
            <a:lvl4pPr marL="1028700" indent="0">
              <a:buFontTx/>
              <a:buNone/>
              <a:defRPr sz="2400" b="0" i="0">
                <a:latin typeface="Montserrat Light"/>
                <a:cs typeface="Montserrat Light"/>
              </a:defRPr>
            </a:lvl4pPr>
            <a:lvl5pPr marL="1371600" indent="0" algn="l">
              <a:buFontTx/>
              <a:buNone/>
              <a:defRPr sz="2400" b="0" i="0">
                <a:latin typeface="Montserrat Light"/>
                <a:cs typeface="Montserrat Light"/>
              </a:defRPr>
            </a:lvl5pPr>
            <a:lvl6pPr marL="17145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6pPr>
            <a:lvl7pPr marL="20574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7pPr>
            <a:lvl8pPr marL="24003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8pPr>
            <a:lvl9pPr marL="27432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  <a:endParaRPr lang="en-US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1861"/>
            <a:ext cx="7345362" cy="50472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 baseline="0">
                <a:solidFill>
                  <a:schemeClr val="tx2"/>
                </a:solidFill>
                <a:latin typeface="Futura LT Book"/>
                <a:cs typeface="Futura LT Book"/>
              </a:defRPr>
            </a:lvl1pPr>
            <a:lvl2pPr marL="342900" indent="0">
              <a:buFontTx/>
              <a:buNone/>
              <a:defRPr sz="2400" b="0" i="0">
                <a:latin typeface="Montserrat Light"/>
                <a:cs typeface="Montserrat Light"/>
              </a:defRPr>
            </a:lvl2pPr>
            <a:lvl3pPr marL="685800" indent="0">
              <a:buFontTx/>
              <a:buNone/>
              <a:defRPr sz="2400" b="0" i="0">
                <a:latin typeface="Montserrat Light"/>
                <a:cs typeface="Montserrat Light"/>
              </a:defRPr>
            </a:lvl3pPr>
            <a:lvl4pPr marL="1028700" indent="0">
              <a:buFontTx/>
              <a:buNone/>
              <a:defRPr sz="2400" b="0" i="0">
                <a:latin typeface="Montserrat Light"/>
                <a:cs typeface="Montserrat Light"/>
              </a:defRPr>
            </a:lvl4pPr>
            <a:lvl5pPr marL="1371600" indent="0" algn="l">
              <a:buFontTx/>
              <a:buNone/>
              <a:defRPr sz="2400" b="0" i="0">
                <a:latin typeface="Montserrat Light"/>
                <a:cs typeface="Montserrat Light"/>
              </a:defRPr>
            </a:lvl5pPr>
            <a:lvl6pPr marL="17145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6pPr>
            <a:lvl7pPr marL="20574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7pPr>
            <a:lvl8pPr marL="24003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8pPr>
            <a:lvl9pPr marL="2743200" indent="0" algn="l">
              <a:buFont typeface="Arial"/>
              <a:buNone/>
              <a:defRPr sz="2400" b="0" i="0">
                <a:latin typeface="Montserrat Light"/>
                <a:cs typeface="Montserrat Light"/>
              </a:defRPr>
            </a:lvl9pPr>
          </a:lstStyle>
          <a:p>
            <a:pPr lvl="0"/>
            <a:r>
              <a:rPr lang="en-GB"/>
              <a:t>Click to edit Master text styles (24pt)</a:t>
            </a:r>
          </a:p>
        </p:txBody>
      </p:sp>
    </p:spTree>
    <p:extLst>
      <p:ext uri="{BB962C8B-B14F-4D97-AF65-F5344CB8AC3E}">
        <p14:creationId xmlns:p14="http://schemas.microsoft.com/office/powerpoint/2010/main" val="827177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DTP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3A6905-91BB-49A9-BB53-0A24ACF747E6}"/>
              </a:ext>
            </a:extLst>
          </p:cNvPr>
          <p:cNvSpPr/>
          <p:nvPr userDrawn="1"/>
        </p:nvSpPr>
        <p:spPr>
          <a:xfrm>
            <a:off x="-36512" y="0"/>
            <a:ext cx="9217024" cy="5715000"/>
          </a:xfrm>
          <a:custGeom>
            <a:avLst/>
            <a:gdLst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9217024 w 9217024"/>
              <a:gd name="connsiteY2" fmla="*/ 5715000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7884170 w 9217024"/>
              <a:gd name="connsiteY2" fmla="*/ 4777352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  <a:gd name="connsiteX0" fmla="*/ 0 w 9217024"/>
              <a:gd name="connsiteY0" fmla="*/ 0 h 5715000"/>
              <a:gd name="connsiteX1" fmla="*/ 9217024 w 9217024"/>
              <a:gd name="connsiteY1" fmla="*/ 0 h 5715000"/>
              <a:gd name="connsiteX2" fmla="*/ 7961661 w 9217024"/>
              <a:gd name="connsiteY2" fmla="*/ 4831596 h 5715000"/>
              <a:gd name="connsiteX3" fmla="*/ 0 w 9217024"/>
              <a:gd name="connsiteY3" fmla="*/ 5715000 h 5715000"/>
              <a:gd name="connsiteX4" fmla="*/ 0 w 9217024"/>
              <a:gd name="connsiteY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7024" h="5715000">
                <a:moveTo>
                  <a:pt x="0" y="0"/>
                </a:moveTo>
                <a:lnTo>
                  <a:pt x="9217024" y="0"/>
                </a:lnTo>
                <a:lnTo>
                  <a:pt x="7961661" y="4831596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Futura LT 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Futura LT Book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utura LT Book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124200" y="5296959"/>
            <a:ext cx="2895600" cy="304271"/>
          </a:xfrm>
        </p:spPr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7" name="Google Shape;108;p37">
            <a:extLst>
              <a:ext uri="{FF2B5EF4-FFF2-40B4-BE49-F238E27FC236}">
                <a16:creationId xmlns:a16="http://schemas.microsoft.com/office/drawing/2014/main" id="{E9B5CC80-A3E8-45B3-BDFB-845F8D0C235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9041155-899E-44C3-A23A-224A64F76CAC}" type="datetime2">
              <a:rPr lang="en-US" smtClean="0"/>
              <a:t>Friday, September 23, 2022</a:t>
            </a:fld>
            <a:endParaRPr lang="en-GB"/>
          </a:p>
        </p:txBody>
      </p:sp>
      <p:sp>
        <p:nvSpPr>
          <p:cNvPr id="9" name="Google Shape;110;p37">
            <a:extLst>
              <a:ext uri="{FF2B5EF4-FFF2-40B4-BE49-F238E27FC236}">
                <a16:creationId xmlns:a16="http://schemas.microsoft.com/office/drawing/2014/main" id="{D73E627E-2301-4A7C-BDC2-BDD23A1437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baseline="0">
                <a:solidFill>
                  <a:schemeClr val="dk1"/>
                </a:solidFill>
                <a:latin typeface="Futura Bk" panose="020B0502020204020303" pitchFamily="34" charset="0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ull Colour BG - Title Slide - Mint" preserve="1">
  <p:cSld name="3_Full Colour BG - Title Slide - Mint">
    <p:bg>
      <p:bgPr>
        <a:solidFill>
          <a:srgbClr val="E13E4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457200" y="2397125"/>
            <a:ext cx="8229600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61;p32">
            <a:extLst>
              <a:ext uri="{FF2B5EF4-FFF2-40B4-BE49-F238E27FC236}">
                <a16:creationId xmlns:a16="http://schemas.microsoft.com/office/drawing/2014/main" id="{93746DB9-611F-404E-88C9-9D51426F2CC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3D7BECD-E19C-4136-86E2-1BD0761B7F4A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Google Shape;62;p32">
            <a:extLst>
              <a:ext uri="{FF2B5EF4-FFF2-40B4-BE49-F238E27FC236}">
                <a16:creationId xmlns:a16="http://schemas.microsoft.com/office/drawing/2014/main" id="{B424FF13-21ED-45F5-80E5-867D27AE56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6" name="Google Shape;63;p32">
            <a:extLst>
              <a:ext uri="{FF2B5EF4-FFF2-40B4-BE49-F238E27FC236}">
                <a16:creationId xmlns:a16="http://schemas.microsoft.com/office/drawing/2014/main" id="{1C865E95-0359-4181-B717-B9D7669B99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bg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8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525780"/>
            <a:ext cx="3926681" cy="4357688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915323"/>
            <a:ext cx="7738814" cy="3662490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982664"/>
            <a:ext cx="6034030" cy="61856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5313066"/>
            <a:ext cx="1747292" cy="29038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69C1C8-B9A8-4BE2-BF46-2CE60C47AD81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5313066"/>
            <a:ext cx="3086100" cy="2881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5313066"/>
            <a:ext cx="1747292" cy="2881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3718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A45-E96E-4BBA-AACB-4122ED110319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40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94907"/>
            <a:ext cx="6140303" cy="3387189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4299818"/>
            <a:ext cx="5263116" cy="792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5313066"/>
            <a:ext cx="1120460" cy="29038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1D7429-A95E-4BE1-926C-DDA64B0CF324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5313066"/>
            <a:ext cx="3086100" cy="2881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5313066"/>
            <a:ext cx="1115675" cy="2881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715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02223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905000"/>
            <a:ext cx="3600450" cy="30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905000"/>
            <a:ext cx="3600450" cy="30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76C3-5E26-4103-89FD-E1CB816D417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17500"/>
            <a:ext cx="7629525" cy="124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833028"/>
            <a:ext cx="3600450" cy="52710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424252"/>
            <a:ext cx="3600450" cy="249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833028"/>
            <a:ext cx="3600450" cy="52710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424252"/>
            <a:ext cx="3600450" cy="2496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D9A4-454D-4C55-A515-0DCB0D479679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6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3A8-A710-46F1-8540-9FB83187B2F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7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AE39-D8A8-45A8-A453-EE8673A2264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3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715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80999"/>
            <a:ext cx="2319086" cy="9972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766981"/>
            <a:ext cx="4618814" cy="41542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451113"/>
            <a:ext cx="2319086" cy="347013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5313066"/>
            <a:ext cx="925016" cy="290385"/>
          </a:xfrm>
        </p:spPr>
        <p:txBody>
          <a:bodyPr/>
          <a:lstStyle/>
          <a:p>
            <a:fld id="{9B7D3848-68EF-4204-B772-E1EAE2CBF221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5313066"/>
            <a:ext cx="2611634" cy="288163"/>
          </a:xfrm>
        </p:spPr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5313066"/>
            <a:ext cx="924342" cy="288163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9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714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715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81000"/>
            <a:ext cx="2319088" cy="99722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451113"/>
            <a:ext cx="2319088" cy="347013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5313066"/>
            <a:ext cx="924342" cy="290385"/>
          </a:xfrm>
        </p:spPr>
        <p:txBody>
          <a:bodyPr/>
          <a:lstStyle/>
          <a:p>
            <a:fld id="{A07B9155-4AF2-4BE9-8382-233D42A360F0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5313066"/>
            <a:ext cx="2611634" cy="288163"/>
          </a:xfrm>
        </p:spPr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5313066"/>
            <a:ext cx="925830" cy="288163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0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4EF-E4D6-4ED7-96A3-ACA5790F4B7F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Colour BG - Title Slide - Yellow">
  <p:cSld name="Full Colour BG - Title Slide - Yellow">
    <p:bg>
      <p:bgPr>
        <a:solidFill>
          <a:srgbClr val="F9D62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>
            <a:off x="457200" y="2397125"/>
            <a:ext cx="8229600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61;p32">
            <a:extLst>
              <a:ext uri="{FF2B5EF4-FFF2-40B4-BE49-F238E27FC236}">
                <a16:creationId xmlns:a16="http://schemas.microsoft.com/office/drawing/2014/main" id="{A762FCDB-1A26-4C79-878E-F7FD988BE8C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A6CA8B5-83B0-438E-A813-3E5962E6C6BB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6" name="Google Shape;63;p32">
            <a:extLst>
              <a:ext uri="{FF2B5EF4-FFF2-40B4-BE49-F238E27FC236}">
                <a16:creationId xmlns:a16="http://schemas.microsoft.com/office/drawing/2014/main" id="{86A777A3-EE51-47FE-BA3A-B4F3F42341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oogle Shape;62;p32">
            <a:extLst>
              <a:ext uri="{FF2B5EF4-FFF2-40B4-BE49-F238E27FC236}">
                <a16:creationId xmlns:a16="http://schemas.microsoft.com/office/drawing/2014/main" id="{2768BA4C-05CE-43A9-8A2E-EA2F40AAB9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</p:spTree>
    <p:extLst>
      <p:ext uri="{BB962C8B-B14F-4D97-AF65-F5344CB8AC3E}">
        <p14:creationId xmlns:p14="http://schemas.microsoft.com/office/powerpoint/2010/main" val="3730525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18655"/>
            <a:ext cx="1119099" cy="46670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18655"/>
            <a:ext cx="6294439" cy="46670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EAD4-8603-46E1-B13F-2A452E537751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TP - Speaker Title">
  <p:cSld name="DTP - Speaker Title - Plai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745367"/>
            <a:ext cx="9144000" cy="54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0" i="0" u="none" strike="noStrike" cap="none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72AF182-F777-4ABF-A2F5-AE072BEE2344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83" name="Google Shape;83;p3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84" name="Google Shape;84;p3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8BFC0B13-313B-4AE1-9B9D-BD552FD6D5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M - Mint" preserve="1">
  <p:cSld name="4_TIM - yellow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/>
          <p:nvPr/>
        </p:nvSpPr>
        <p:spPr>
          <a:xfrm>
            <a:off x="5618911" y="0"/>
            <a:ext cx="3525089" cy="5709214"/>
          </a:xfrm>
          <a:prstGeom prst="rect">
            <a:avLst/>
          </a:prstGeom>
          <a:solidFill>
            <a:srgbClr val="FFE0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Futura LT Book"/>
              <a:ea typeface="Futura LT Book"/>
              <a:cs typeface="Futura LT Book"/>
              <a:sym typeface="Arial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1D55E86-8F87-47E2-BCE3-57AECECB6F7D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5870431" y="2579782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449263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449263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B1AB6D6D-2C4C-4748-BE2D-ABE9E5658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700" y="-4600"/>
            <a:ext cx="2019300" cy="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M - Mint" preserve="1">
  <p:cSld name="9_TIM - Mi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1"/>
          <p:cNvSpPr/>
          <p:nvPr/>
        </p:nvSpPr>
        <p:spPr>
          <a:xfrm>
            <a:off x="5618911" y="0"/>
            <a:ext cx="3525089" cy="5709214"/>
          </a:xfrm>
          <a:prstGeom prst="rect">
            <a:avLst/>
          </a:prstGeom>
          <a:solidFill>
            <a:srgbClr val="66C0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0A9B6"/>
              </a:solidFill>
              <a:latin typeface="+mj-lt"/>
              <a:ea typeface="Futura LT Book"/>
              <a:cs typeface="Futura LT Book"/>
              <a:sym typeface="Arial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4B82942-F5FE-4E0C-A15B-BEA2578CCA3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© This is Milk 2021</a:t>
            </a:r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5870431" y="2579782"/>
            <a:ext cx="30346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tx1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449263" y="430213"/>
            <a:ext cx="3897941" cy="5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200"/>
              <a:buFont typeface="Poppins"/>
              <a:buNone/>
              <a:defRPr sz="32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2"/>
          </p:nvPr>
        </p:nvSpPr>
        <p:spPr>
          <a:xfrm>
            <a:off x="449263" y="2497460"/>
            <a:ext cx="5040560" cy="216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woman, player, holding, ball&#10;&#10;Description automatically generated">
            <a:extLst>
              <a:ext uri="{FF2B5EF4-FFF2-40B4-BE49-F238E27FC236}">
                <a16:creationId xmlns:a16="http://schemas.microsoft.com/office/drawing/2014/main" id="{3F98A32A-3944-4EB2-AA39-011F321AA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7882" y="-5770"/>
            <a:ext cx="1876118" cy="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d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88" r:id="rId3"/>
    <p:sldLayoutId id="2147483660" r:id="rId4"/>
    <p:sldLayoutId id="2147483698" r:id="rId5"/>
    <p:sldLayoutId id="2147483696" r:id="rId6"/>
    <p:sldLayoutId id="2147483663" r:id="rId7"/>
    <p:sldLayoutId id="2147483689" r:id="rId8"/>
    <p:sldLayoutId id="2147483691" r:id="rId9"/>
    <p:sldLayoutId id="2147483690" r:id="rId10"/>
    <p:sldLayoutId id="2147483694" r:id="rId11"/>
    <p:sldLayoutId id="2147483693" r:id="rId12"/>
    <p:sldLayoutId id="2147483692" r:id="rId13"/>
    <p:sldLayoutId id="2147483672" r:id="rId14"/>
    <p:sldLayoutId id="2147483685" r:id="rId15"/>
    <p:sldLayoutId id="2147483676" r:id="rId16"/>
    <p:sldLayoutId id="2147483686" r:id="rId17"/>
    <p:sldLayoutId id="2147483687" r:id="rId18"/>
    <p:sldLayoutId id="2147483702" r:id="rId19"/>
    <p:sldLayoutId id="2147483703" r:id="rId20"/>
    <p:sldLayoutId id="2147483704" r:id="rId2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76">
          <p15:clr>
            <a:srgbClr val="F26B43"/>
          </p15:clr>
        </p15:guide>
        <p15:guide id="3" pos="1872">
          <p15:clr>
            <a:srgbClr val="F26B43"/>
          </p15:clr>
        </p15:guide>
        <p15:guide id="4" pos="3192">
          <p15:clr>
            <a:srgbClr val="F26B43"/>
          </p15:clr>
        </p15:guide>
        <p15:guide id="5" pos="4488">
          <p15:clr>
            <a:srgbClr val="F26B43"/>
          </p15:clr>
        </p15:guide>
        <p15:guide id="6" pos="5808">
          <p15:clr>
            <a:srgbClr val="F26B43"/>
          </p15:clr>
        </p15:guide>
        <p15:guide id="7" pos="7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600" cy="476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07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39" marR="0" lvl="0" indent="-285739" algn="l" defTabSz="3809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/>
              <a:t>Click to edit Master text </a:t>
            </a:r>
            <a:r>
              <a:rPr lang="en-GB" err="1"/>
              <a:t>stylesClick</a:t>
            </a:r>
            <a:r>
              <a:rPr lang="en-GB"/>
              <a:t> to edit Master title style</a:t>
            </a:r>
            <a:endParaRPr lang="en-US"/>
          </a:p>
          <a:p>
            <a:pPr lvl="0"/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BF16711-1DB0-4CC3-9743-2A6000F61038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thisismilk.com</a:t>
            </a:r>
            <a:endParaRPr lang="en-US"/>
          </a:p>
        </p:txBody>
      </p:sp>
      <p:pic>
        <p:nvPicPr>
          <p:cNvPr id="8" name="Picture 7" descr="TIM_no straplin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v="urn:schemas-microsoft-com:mac:vml" xmlns:ma="http://schemas.microsoft.com/office/mac/drawingml/2008/main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200" y="190501"/>
            <a:ext cx="1905000" cy="4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/>
  <p:txStyles>
    <p:titleStyle>
      <a:lvl1pPr algn="l" defTabSz="380985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Futura"/>
          <a:ea typeface="+mj-ea"/>
          <a:cs typeface="Futura"/>
        </a:defRPr>
      </a:lvl1pPr>
    </p:titleStyle>
    <p:bodyStyle>
      <a:lvl1pPr marL="285739" marR="0" indent="-285739" algn="l" defTabSz="38098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667" kern="1200">
          <a:solidFill>
            <a:schemeClr val="tx1"/>
          </a:solidFill>
          <a:latin typeface="Futura"/>
          <a:ea typeface="+mn-ea"/>
          <a:cs typeface="Futura"/>
        </a:defRPr>
      </a:lvl1pPr>
      <a:lvl2pPr marL="619100" indent="-238115" algn="l" defTabSz="380985" rtl="0" eaLnBrk="1" latinLnBrk="0" hangingPunct="1">
        <a:spcBef>
          <a:spcPct val="20000"/>
        </a:spcBef>
        <a:buFont typeface="Arial"/>
        <a:buChar char="–"/>
        <a:defRPr sz="2333" kern="1200">
          <a:solidFill>
            <a:schemeClr val="tx1"/>
          </a:solidFill>
          <a:latin typeface="Futura"/>
          <a:ea typeface="+mn-ea"/>
          <a:cs typeface="Futura"/>
        </a:defRPr>
      </a:lvl2pPr>
      <a:lvl3pPr marL="952462" indent="-190492" algn="l" defTabSz="3809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utura"/>
          <a:ea typeface="+mn-ea"/>
          <a:cs typeface="Futura"/>
        </a:defRPr>
      </a:lvl3pPr>
      <a:lvl4pPr marL="1333447" indent="-190492" algn="l" defTabSz="380985" rtl="0" eaLnBrk="1" latinLnBrk="0" hangingPunct="1">
        <a:spcBef>
          <a:spcPct val="20000"/>
        </a:spcBef>
        <a:buFont typeface="Arial"/>
        <a:buChar char="–"/>
        <a:defRPr sz="1667" kern="1200">
          <a:solidFill>
            <a:schemeClr val="tx1"/>
          </a:solidFill>
          <a:latin typeface="Futura"/>
          <a:ea typeface="+mn-ea"/>
          <a:cs typeface="Futura"/>
        </a:defRPr>
      </a:lvl4pPr>
      <a:lvl5pPr marL="1714431" indent="-190492" algn="l" defTabSz="380985" rtl="0" eaLnBrk="1" latinLnBrk="0" hangingPunct="1">
        <a:spcBef>
          <a:spcPct val="20000"/>
        </a:spcBef>
        <a:buFont typeface="Arial"/>
        <a:buChar char="»"/>
        <a:defRPr sz="1667" kern="1200">
          <a:solidFill>
            <a:schemeClr val="tx1"/>
          </a:solidFill>
          <a:latin typeface="Futura"/>
          <a:ea typeface="+mn-ea"/>
          <a:cs typeface="Futura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714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76">
          <p15:clr>
            <a:srgbClr val="F26B43"/>
          </p15:clr>
        </p15:guide>
        <p15:guide id="3" pos="1872">
          <p15:clr>
            <a:srgbClr val="F26B43"/>
          </p15:clr>
        </p15:guide>
        <p15:guide id="4" pos="3192">
          <p15:clr>
            <a:srgbClr val="F26B43"/>
          </p15:clr>
        </p15:guide>
        <p15:guide id="5" pos="4488">
          <p15:clr>
            <a:srgbClr val="F26B43"/>
          </p15:clr>
        </p15:guide>
        <p15:guide id="6" pos="5808">
          <p15:clr>
            <a:srgbClr val="F26B43"/>
          </p15:clr>
        </p15:guide>
        <p15:guide id="7" pos="71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18654"/>
            <a:ext cx="7633742" cy="124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905001"/>
            <a:ext cx="7633742" cy="299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5313066"/>
            <a:ext cx="1747292" cy="290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2A8EE9D-A64E-45D6-B3BD-7A2C268A31E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313066"/>
            <a:ext cx="3086100" cy="28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This is Milk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5313066"/>
            <a:ext cx="2114549" cy="288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715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28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parentzone/additional-suppor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definition-of-disability-under-equality-act-201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inclusive-communication/inclusive-language-words-to-use-and-avoid-when-writing-about-disabi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i.co.uk/media/10120292/inclusive-language-guideline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45254DD-F6B8-4DA1-9D3B-B203AA0E1F09}"/>
              </a:ext>
            </a:extLst>
          </p:cNvPr>
          <p:cNvSpPr txBox="1">
            <a:spLocks/>
          </p:cNvSpPr>
          <p:nvPr/>
        </p:nvSpPr>
        <p:spPr>
          <a:xfrm>
            <a:off x="914400" y="3455581"/>
            <a:ext cx="5462956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D1D1B"/>
                </a:solidFill>
                <a:latin typeface="+mj-lt"/>
                <a:ea typeface="Futura LT Book"/>
                <a:cs typeface="Futura LT Book"/>
                <a:sym typeface="Poppins"/>
              </a:defRPr>
            </a:lvl1pPr>
            <a:lvl2pPr marL="914400" marR="0" lvl="1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228600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en-US" sz="3600" b="1">
                <a:solidFill>
                  <a:schemeClr val="bg1"/>
                </a:solidFill>
                <a:latin typeface="Futura LT Book"/>
              </a:rPr>
              <a:t>Inclusive Language </a:t>
            </a:r>
            <a:endParaRPr lang="en-US" sz="3600" b="1">
              <a:solidFill>
                <a:schemeClr val="bg1"/>
              </a:solidFill>
              <a:latin typeface="Futura LT Book" panose="020B0604020202020204" charset="0"/>
              <a:cs typeface="Futura LT Book" panose="020B060402020202020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Futura LT Book"/>
              </a:rPr>
              <a:t>August 2021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  <a:highlight>
                <a:srgbClr val="66C0B7"/>
              </a:highlight>
              <a:latin typeface="Futura-Light" panose="020B0400000000000000" pitchFamily="34" charset="0"/>
            </a:endParaRP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7C421419-2868-4536-B9C3-0450BCE59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407706"/>
            <a:ext cx="4762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978689"/>
          </a:xfrm>
        </p:spPr>
        <p:txBody>
          <a:bodyPr/>
          <a:lstStyle/>
          <a:p>
            <a:r>
              <a:rPr lang="en-GB" sz="3200" spc="40">
                <a:highlight>
                  <a:srgbClr val="66C0B7"/>
                </a:highlight>
                <a:latin typeface="Futura LT Book"/>
              </a:rPr>
              <a:t>Ways to approach preferences.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964" y="1319054"/>
            <a:ext cx="7995276" cy="2160686"/>
          </a:xfrm>
        </p:spPr>
        <p:txBody>
          <a:bodyPr/>
          <a:lstStyle/>
          <a:p>
            <a:r>
              <a:rPr lang="en-GB">
                <a:ea typeface="+mj-lt"/>
                <a:cs typeface="+mj-lt"/>
              </a:rPr>
              <a:t>With a group, you could say, ' I'm going to use the term ‘disabled people’ as advised by Scope, a charity focusing on disability, as preferred term in line with social model of disability.’</a:t>
            </a:r>
            <a:endParaRPr lang="en-US">
              <a:ea typeface="+mj-lt"/>
              <a:cs typeface="+mj-lt"/>
            </a:endParaRPr>
          </a:p>
          <a:p>
            <a:r>
              <a:rPr lang="en-GB">
                <a:ea typeface="+mj-lt"/>
                <a:cs typeface="+mj-lt"/>
              </a:rPr>
              <a:t>Can invite people to correct you. </a:t>
            </a:r>
            <a:endParaRPr lang="en-GB"/>
          </a:p>
          <a:p>
            <a:endParaRPr lang="en-GB">
              <a:ea typeface="+mj-lt"/>
              <a:cs typeface="+mj-lt"/>
            </a:endParaRPr>
          </a:p>
          <a:p>
            <a:endParaRPr lang="en-GB">
              <a:latin typeface="Futura LT Light"/>
              <a:cs typeface="Futura LT Ligh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445CA88-71A2-4CCB-8738-8EB01E0A012F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5F62C-5EB1-43C0-A95D-38F87FA7A5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56706D-33CE-46FE-8C94-4589AB12E95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16844-7398-4290-AF7B-49FABFDED8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4B99-E5E2-4F57-9934-D63E6DF98D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3C06F-C938-4E65-8A5C-E4B9CF4C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30213"/>
            <a:ext cx="3897941" cy="978689"/>
          </a:xfrm>
        </p:spPr>
        <p:txBody>
          <a:bodyPr/>
          <a:lstStyle/>
          <a:p>
            <a:r>
              <a:rPr lang="en-GB" b="1">
                <a:cs typeface="Futura LT Light"/>
              </a:rPr>
              <a:t>Autistic person at school in Scotland.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CEB93-8998-4952-9115-91F9BAB467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9578" y="1490781"/>
            <a:ext cx="5040560" cy="2160686"/>
          </a:xfrm>
        </p:spPr>
        <p:txBody>
          <a:bodyPr/>
          <a:lstStyle/>
          <a:p>
            <a:pPr marL="76200" indent="0">
              <a:buNone/>
            </a:pPr>
            <a:endParaRPr lang="en-GB" b="1">
              <a:ea typeface="+mj-lt"/>
              <a:cs typeface="+mj-lt"/>
            </a:endParaRPr>
          </a:p>
          <a:p>
            <a:r>
              <a:rPr lang="en-GB">
                <a:ea typeface="+mj-lt"/>
                <a:cs typeface="+mj-lt"/>
              </a:rPr>
              <a:t>Has ‘additional support needs’ (ASN)</a:t>
            </a:r>
          </a:p>
          <a:p>
            <a:r>
              <a:rPr lang="en-GB">
                <a:ea typeface="+mj-lt"/>
                <a:cs typeface="+mj-lt"/>
              </a:rPr>
              <a:t>May be attending a ‘Special School’ but do not use the term ‘special needs’.</a:t>
            </a:r>
          </a:p>
          <a:p>
            <a:r>
              <a:rPr lang="en-GB">
                <a:ea typeface="+mj-lt"/>
                <a:cs typeface="+mj-lt"/>
              </a:rPr>
              <a:t>Not common to us </a:t>
            </a:r>
            <a:r>
              <a:rPr lang="en-GB" err="1">
                <a:ea typeface="+mj-lt"/>
                <a:cs typeface="+mj-lt"/>
              </a:rPr>
              <a:t>SpLD</a:t>
            </a:r>
            <a:r>
              <a:rPr lang="en-GB">
                <a:ea typeface="+mj-lt"/>
                <a:cs typeface="+mj-lt"/>
              </a:rPr>
              <a:t> (specific learning difference) in Scotland.</a:t>
            </a:r>
            <a:endParaRPr lang="en-GB"/>
          </a:p>
          <a:p>
            <a:endParaRPr lang="en-GB"/>
          </a:p>
        </p:txBody>
      </p:sp>
      <p:pic>
        <p:nvPicPr>
          <p:cNvPr id="8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33AC78-7937-4DEE-9AF5-13916266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236" y="1207565"/>
            <a:ext cx="1366070" cy="3300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77C43-D033-473D-9D3D-7B6BA1E33CF2}"/>
              </a:ext>
            </a:extLst>
          </p:cNvPr>
          <p:cNvSpPr txBox="1"/>
          <p:nvPr/>
        </p:nvSpPr>
        <p:spPr>
          <a:xfrm>
            <a:off x="5849618" y="4774084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hlinkClick r:id="rId3"/>
              </a:rPr>
              <a:t>https://education.gov.scot/parentzone/additional-support/</a:t>
            </a:r>
            <a:r>
              <a:rPr lang="en-GB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749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5F62C-5EB1-43C0-A95D-38F87FA7A5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56706D-33CE-46FE-8C94-4589AB12E95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16844-7398-4290-AF7B-49FABFDED8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4B99-E5E2-4F57-9934-D63E6DF98D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3C06F-C938-4E65-8A5C-E4B9CF4C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30213"/>
            <a:ext cx="4676918" cy="1421887"/>
          </a:xfrm>
        </p:spPr>
        <p:txBody>
          <a:bodyPr/>
          <a:lstStyle/>
          <a:p>
            <a:r>
              <a:rPr lang="en-GB" b="1">
                <a:cs typeface="Futura LT Light"/>
              </a:rPr>
              <a:t>Autistic person </a:t>
            </a:r>
            <a:r>
              <a:rPr lang="en-GB" b="1">
                <a:ea typeface="+mj-lt"/>
                <a:cs typeface="+mj-lt"/>
              </a:rPr>
              <a:t>in further or higher education.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CEB93-8998-4952-9115-91F9BAB467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9578" y="1490781"/>
            <a:ext cx="5040560" cy="2160686"/>
          </a:xfrm>
        </p:spPr>
        <p:txBody>
          <a:bodyPr/>
          <a:lstStyle/>
          <a:p>
            <a:pPr marL="76200" indent="0">
              <a:buNone/>
            </a:pPr>
            <a:endParaRPr lang="en-GB" b="1">
              <a:ea typeface="+mj-lt"/>
              <a:cs typeface="+mj-lt"/>
            </a:endParaRPr>
          </a:p>
          <a:p>
            <a:r>
              <a:rPr lang="en-GB">
                <a:ea typeface="+mj-lt"/>
                <a:cs typeface="+mj-lt"/>
              </a:rPr>
              <a:t>Has ‘additional support needs’ (ASN)</a:t>
            </a:r>
          </a:p>
          <a:p>
            <a:r>
              <a:rPr lang="en-GB">
                <a:ea typeface="+mj-lt"/>
                <a:cs typeface="+mj-lt"/>
              </a:rPr>
              <a:t>Will work learning support department.</a:t>
            </a:r>
          </a:p>
          <a:p>
            <a:r>
              <a:rPr lang="en-GB">
                <a:ea typeface="+mj-lt"/>
                <a:cs typeface="+mj-lt"/>
              </a:rPr>
              <a:t>Does not need diagnosis, but it helps.</a:t>
            </a:r>
          </a:p>
          <a:p>
            <a:r>
              <a:rPr lang="en-GB">
                <a:ea typeface="+mj-lt"/>
                <a:cs typeface="+mj-lt"/>
              </a:rPr>
              <a:t>Will get a ‘personal learning support plan’</a:t>
            </a:r>
          </a:p>
          <a:p>
            <a:endParaRPr lang="en-GB">
              <a:cs typeface="Futura LT Light"/>
            </a:endParaRPr>
          </a:p>
          <a:p>
            <a:endParaRPr lang="en-GB"/>
          </a:p>
        </p:txBody>
      </p:sp>
      <p:pic>
        <p:nvPicPr>
          <p:cNvPr id="8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AD74C8D-4544-4CE8-A276-5F627B3E1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75" y="1496008"/>
            <a:ext cx="2300501" cy="24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5F62C-5EB1-43C0-A95D-38F87FA7A5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56706D-33CE-46FE-8C94-4589AB12E95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16844-7398-4290-AF7B-49FABFDED8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4B99-E5E2-4F57-9934-D63E6DF98D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3C06F-C938-4E65-8A5C-E4B9CF4C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30213"/>
            <a:ext cx="4676918" cy="535491"/>
          </a:xfrm>
        </p:spPr>
        <p:txBody>
          <a:bodyPr/>
          <a:lstStyle/>
          <a:p>
            <a:r>
              <a:rPr lang="en-GB" b="1">
                <a:cs typeface="Futura LT Light"/>
              </a:rPr>
              <a:t>Autistic person </a:t>
            </a:r>
            <a:r>
              <a:rPr lang="en-GB" b="1">
                <a:ea typeface="+mj-lt"/>
                <a:cs typeface="+mj-lt"/>
              </a:rPr>
              <a:t>in 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CEB93-8998-4952-9115-91F9BAB467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3553" y="687835"/>
            <a:ext cx="5040560" cy="2160686"/>
          </a:xfrm>
        </p:spPr>
        <p:txBody>
          <a:bodyPr/>
          <a:lstStyle/>
          <a:p>
            <a:pPr marL="76200" indent="0">
              <a:buNone/>
            </a:pPr>
            <a:endParaRPr lang="en-GB" sz="2000" b="1">
              <a:ea typeface="+mj-lt"/>
              <a:cs typeface="+mj-lt"/>
            </a:endParaRPr>
          </a:p>
          <a:p>
            <a:r>
              <a:rPr lang="en-GB" sz="2000">
                <a:ea typeface="+mj-lt"/>
                <a:cs typeface="+mj-lt"/>
              </a:rPr>
              <a:t>Not commonly referred to as having ‘additional support needs’.</a:t>
            </a:r>
          </a:p>
          <a:p>
            <a:r>
              <a:rPr lang="en-GB" sz="2000">
                <a:ea typeface="+mj-lt"/>
                <a:cs typeface="+mj-lt"/>
              </a:rPr>
              <a:t>Would come up as needing ‘reasonable adjustments’ under Equalities Act 2010 and having a disability. (You’re disabled under the Equality Act 2010 if you have a physical or mental impairment that has a ‘substantial’ and ‘long-term’ negative effect on your ability to do normal daily activities.)</a:t>
            </a:r>
          </a:p>
          <a:p>
            <a:endParaRPr lang="en-GB"/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DA0FEBC2-2263-4020-BBC0-207598AF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75" y="1496008"/>
            <a:ext cx="2300501" cy="2459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CD336D-DA2D-4291-99D6-EB18B67CAA54}"/>
              </a:ext>
            </a:extLst>
          </p:cNvPr>
          <p:cNvSpPr txBox="1"/>
          <p:nvPr/>
        </p:nvSpPr>
        <p:spPr>
          <a:xfrm>
            <a:off x="6173279" y="4546384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>
                <a:solidFill>
                  <a:srgbClr val="0563C1"/>
                </a:solidFill>
                <a:latin typeface="Calibri"/>
                <a:cs typeface="Segoe UI"/>
                <a:hlinkClick r:id="rId3"/>
              </a:rPr>
              <a:t>https://www.gov.uk/definition-of-disability-under-equality-act-2010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7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5F62C-5EB1-43C0-A95D-38F87FA7A5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56706D-33CE-46FE-8C94-4589AB12E95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16844-7398-4290-AF7B-49FABFDED8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4B99-E5E2-4F57-9934-D63E6DF98D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3C06F-C938-4E65-8A5C-E4B9CF4C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30213"/>
            <a:ext cx="4676918" cy="535491"/>
          </a:xfrm>
        </p:spPr>
        <p:txBody>
          <a:bodyPr/>
          <a:lstStyle/>
          <a:p>
            <a:r>
              <a:rPr lang="en-GB" b="1">
                <a:cs typeface="Futura LT Light"/>
              </a:rPr>
              <a:t>Autistic person </a:t>
            </a:r>
            <a:r>
              <a:rPr lang="en-GB" b="1">
                <a:ea typeface="+mj-lt"/>
                <a:cs typeface="+mj-lt"/>
              </a:rPr>
              <a:t>in 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CEB93-8998-4952-9115-91F9BAB467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3553" y="687835"/>
            <a:ext cx="5040560" cy="2160686"/>
          </a:xfrm>
        </p:spPr>
        <p:txBody>
          <a:bodyPr/>
          <a:lstStyle/>
          <a:p>
            <a:pPr marL="76200" indent="0">
              <a:buNone/>
            </a:pPr>
            <a:endParaRPr lang="en-GB" b="1">
              <a:ea typeface="+mj-lt"/>
              <a:cs typeface="+mj-lt"/>
            </a:endParaRPr>
          </a:p>
          <a:p>
            <a:r>
              <a:rPr lang="en-GB">
                <a:ea typeface="+mj-lt"/>
                <a:cs typeface="+mj-lt"/>
              </a:rPr>
              <a:t>Normally uses diagnostic and medical model, going through occupational health. </a:t>
            </a:r>
          </a:p>
          <a:p>
            <a:r>
              <a:rPr lang="en-GB">
                <a:ea typeface="+mj-lt"/>
                <a:cs typeface="+mj-lt"/>
              </a:rPr>
              <a:t>With CPD and events, would raise support in advance when asked if have any access or communication needs. </a:t>
            </a:r>
          </a:p>
          <a:p>
            <a:endParaRPr lang="en-GB">
              <a:ea typeface="+mj-lt"/>
              <a:cs typeface="+mj-lt"/>
            </a:endParaRPr>
          </a:p>
          <a:p>
            <a:endParaRPr lang="en-GB">
              <a:cs typeface="Futura LT Light"/>
            </a:endParaRPr>
          </a:p>
          <a:p>
            <a:endParaRPr lang="en-GB"/>
          </a:p>
        </p:txBody>
      </p:sp>
      <p:pic>
        <p:nvPicPr>
          <p:cNvPr id="9" name="Picture 8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1D41F2E-C722-433B-A0EA-8846F132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75" y="1496008"/>
            <a:ext cx="2300501" cy="24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8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535491"/>
          </a:xfrm>
        </p:spPr>
        <p:txBody>
          <a:bodyPr/>
          <a:lstStyle/>
          <a:p>
            <a:r>
              <a:rPr lang="en-GB" sz="3200">
                <a:solidFill>
                  <a:schemeClr val="dk1"/>
                </a:solidFill>
                <a:highlight>
                  <a:srgbClr val="FFE02D"/>
                </a:highlight>
                <a:latin typeface="Futura LT Book"/>
              </a:rPr>
              <a:t>Neurodiversity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049" y="1238301"/>
            <a:ext cx="7345362" cy="2160686"/>
          </a:xfrm>
        </p:spPr>
        <p:txBody>
          <a:bodyPr/>
          <a:lstStyle/>
          <a:p>
            <a:pPr marL="76200" indent="0">
              <a:buNone/>
            </a:pPr>
            <a:r>
              <a:rPr lang="en-GB" sz="2800">
                <a:ea typeface="+mj-lt"/>
                <a:cs typeface="+mj-lt"/>
                <a:sym typeface="Arial"/>
              </a:rPr>
              <a:t>Neurodiversity: the biological reality of infinite variation in human neurocognitive functioning and behaviour, akin to ‘biodiversity’ in the natural world.</a:t>
            </a:r>
            <a:endParaRPr lang="en-GB" sz="2800">
              <a:ea typeface="+mj-lt"/>
              <a:cs typeface="+mj-lt"/>
            </a:endParaRPr>
          </a:p>
          <a:p>
            <a:endParaRPr lang="en-GB" sz="2800">
              <a:solidFill>
                <a:srgbClr val="000000"/>
              </a:solidFill>
              <a:latin typeface="Futura LT Book" panose="02000503000000000000" pitchFamily="2" charset="0"/>
              <a:ea typeface="+mj-lt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9E6619-8DD3-4D13-9D38-D02191305FD9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535491"/>
          </a:xfrm>
        </p:spPr>
        <p:txBody>
          <a:bodyPr/>
          <a:lstStyle/>
          <a:p>
            <a:r>
              <a:rPr lang="en-GB" sz="3200">
                <a:solidFill>
                  <a:schemeClr val="dk1"/>
                </a:solidFill>
                <a:highlight>
                  <a:srgbClr val="FFE02D"/>
                </a:highlight>
                <a:latin typeface="Futura LT Book"/>
              </a:rPr>
              <a:t>Neurodiversity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049" y="1238301"/>
            <a:ext cx="7345362" cy="2160686"/>
          </a:xfrm>
        </p:spPr>
        <p:txBody>
          <a:bodyPr/>
          <a:lstStyle/>
          <a:p>
            <a:pPr marL="76200" indent="0">
              <a:buNone/>
            </a:pPr>
            <a:r>
              <a:rPr lang="en-GB" sz="2800">
                <a:ea typeface="+mj-lt"/>
                <a:cs typeface="+mj-lt"/>
                <a:sym typeface="Arial"/>
              </a:rPr>
              <a:t>Neurodivergent: having cognitive functioning different from what is seen as typical.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9E6619-8DD3-4D13-9D38-D02191305FD9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535491"/>
          </a:xfrm>
        </p:spPr>
        <p:txBody>
          <a:bodyPr/>
          <a:lstStyle/>
          <a:p>
            <a:r>
              <a:rPr lang="en-GB" sz="3200">
                <a:solidFill>
                  <a:schemeClr val="dk1"/>
                </a:solidFill>
                <a:highlight>
                  <a:srgbClr val="FFE02D"/>
                </a:highlight>
                <a:latin typeface="Futura LT Book"/>
              </a:rPr>
              <a:t>Neurodiversity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049" y="1238301"/>
            <a:ext cx="7345362" cy="2160686"/>
          </a:xfrm>
        </p:spPr>
        <p:txBody>
          <a:bodyPr/>
          <a:lstStyle/>
          <a:p>
            <a:pPr marL="76200" indent="0">
              <a:buNone/>
            </a:pPr>
            <a:r>
              <a:rPr lang="en-GB" sz="2800">
                <a:ea typeface="+mj-lt"/>
                <a:cs typeface="+mj-lt"/>
                <a:sym typeface="Arial"/>
              </a:rPr>
              <a:t>Neurodiverse: this term is often used instead of ‘neurodivergent’, yet is potentially problematic (akin, perhaps, to referring to an African-Caribbean person as ‘racially diverse’). A group can be neurodiverse – an individual is likely better described as neurodivergent. </a:t>
            </a:r>
            <a:endParaRPr lang="en-US"/>
          </a:p>
          <a:p>
            <a:endParaRPr lang="en-GB" sz="2800">
              <a:solidFill>
                <a:srgbClr val="000000"/>
              </a:solidFill>
              <a:latin typeface="Futura LT Book" panose="02000503000000000000" pitchFamily="2" charset="0"/>
              <a:ea typeface="+mj-lt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9E6619-8DD3-4D13-9D38-D02191305FD9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535491"/>
          </a:xfrm>
        </p:spPr>
        <p:txBody>
          <a:bodyPr/>
          <a:lstStyle/>
          <a:p>
            <a:r>
              <a:rPr lang="en-GB" sz="3200">
                <a:solidFill>
                  <a:schemeClr val="dk1"/>
                </a:solidFill>
                <a:highlight>
                  <a:srgbClr val="FFE02D"/>
                </a:highlight>
                <a:latin typeface="Futura LT Book"/>
              </a:rPr>
              <a:t>Neurodiversity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049" y="1238301"/>
            <a:ext cx="7345362" cy="2160686"/>
          </a:xfrm>
        </p:spPr>
        <p:txBody>
          <a:bodyPr/>
          <a:lstStyle/>
          <a:p>
            <a:pPr marL="76200" indent="0">
              <a:buNone/>
            </a:pPr>
            <a:r>
              <a:rPr lang="en-GB" sz="2800">
                <a:ea typeface="+mj-lt"/>
                <a:cs typeface="+mj-lt"/>
                <a:sym typeface="Arial"/>
              </a:rPr>
              <a:t>Neurotypical: given the biological fact that there is no such thing as a ‘normal’ brain, neurotypical is best thought of as ‘not neurodivergent</a:t>
            </a:r>
            <a:endParaRPr lang="en-GB"/>
          </a:p>
          <a:p>
            <a:endParaRPr lang="en-GB" sz="2800">
              <a:solidFill>
                <a:srgbClr val="000000"/>
              </a:solidFill>
              <a:latin typeface="Futura LT Book" panose="02000503000000000000" pitchFamily="2" charset="0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29E6619-8DD3-4D13-9D38-D02191305FD9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3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424691"/>
          </a:xfrm>
        </p:spPr>
        <p:txBody>
          <a:bodyPr/>
          <a:lstStyle/>
          <a:p>
            <a:r>
              <a:rPr lang="en-GB">
                <a:latin typeface="Futura LT Book"/>
              </a:rPr>
              <a:t>To sum up.</a:t>
            </a:r>
            <a:endParaRPr lang="en-GB">
              <a:latin typeface="Futura LT Book" panose="02000503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72" y="1615239"/>
            <a:ext cx="7995276" cy="2160686"/>
          </a:xfrm>
        </p:spPr>
        <p:txBody>
          <a:bodyPr/>
          <a:lstStyle/>
          <a:p>
            <a:r>
              <a:rPr lang="en-GB">
                <a:ea typeface="+mj-lt"/>
                <a:cs typeface="+mj-lt"/>
              </a:rPr>
              <a:t>Familiarise with general principles.</a:t>
            </a:r>
          </a:p>
          <a:p>
            <a:r>
              <a:rPr lang="en-GB">
                <a:ea typeface="+mj-lt"/>
                <a:cs typeface="+mj-lt"/>
              </a:rPr>
              <a:t>Appreciate the continuum. Nature, frequency and impact.</a:t>
            </a:r>
          </a:p>
          <a:p>
            <a:r>
              <a:rPr lang="en-GB">
                <a:ea typeface="+mj-lt"/>
                <a:cs typeface="+mj-lt"/>
              </a:rPr>
              <a:t>Ask preferred terms.</a:t>
            </a:r>
          </a:p>
          <a:p>
            <a:r>
              <a:rPr lang="en-GB">
                <a:ea typeface="+mj-lt"/>
                <a:cs typeface="+mj-lt"/>
              </a:rPr>
              <a:t>Use the Inclusive Language Guide.</a:t>
            </a:r>
          </a:p>
          <a:p>
            <a:endParaRPr lang="en-GB">
              <a:ea typeface="+mj-lt"/>
              <a:cs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3ED782-7AB4-4379-B3E9-B063CE5BF86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945862"/>
            <a:ext cx="7345362" cy="5047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highlight>
                  <a:srgbClr val="080808"/>
                </a:highlight>
                <a:ea typeface="+mj-lt"/>
                <a:cs typeface="+mj-lt"/>
              </a:rPr>
              <a:t>Key guidelines.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1ADBA3CA-2C7F-45E1-AE00-5DE0F6061F53}" type="datetime2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Friday, September 23, 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645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21DBDE-5D3B-40AB-9D9F-AE21E780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75" y="1150127"/>
            <a:ext cx="8229600" cy="3416279"/>
          </a:xfrm>
        </p:spPr>
        <p:txBody>
          <a:bodyPr/>
          <a:lstStyle/>
          <a:p>
            <a:r>
              <a:rPr lang="en-GB" sz="4000">
                <a:ea typeface="+mj-lt"/>
                <a:cs typeface="+mj-lt"/>
              </a:rPr>
              <a:t>Inclusive language positively reflects social and cultural diversity. It means choosing language that does not discriminate, exclude or undermine individuals and groups of people.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28660-51CB-490F-90AE-E37596F634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© This is Milk 2021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2242F7F-5EF7-45CE-8D89-55320F6F9C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A4E72B6C-F5CD-46EC-A0D3-9BA64A39203F}" type="datetime2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Friday, September 23, 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8F2BC1-D9A8-47C5-85BB-2B9530D99E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6506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5F23E-C845-422D-965E-CD249D49F8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1CC5D-01B3-4782-A476-DBD00EAF5F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11242AF-2B23-47B1-A7E5-8D289FA5F562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E77C-D8A8-4F95-8896-0E3EA44F30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1FB9C9A-7ED8-4759-9D68-4CB21A31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63" y="770371"/>
            <a:ext cx="7424474" cy="41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74A1B-C1D2-4216-9CC1-3256796BDC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8796FA-B232-4390-B551-13792E695D33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6F8C8-0F90-41C1-A249-50C99C55C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52DA6-F33F-479A-BFBB-A8B467FD89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482A8-4019-4B24-9F5A-EA34DDC3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9" y="4065832"/>
            <a:ext cx="3034680" cy="720080"/>
          </a:xfrm>
        </p:spPr>
        <p:txBody>
          <a:bodyPr/>
          <a:lstStyle/>
          <a:p>
            <a:r>
              <a:rPr lang="en-GB"/>
              <a:t>Lazy, accidental language </a:t>
            </a:r>
          </a:p>
          <a:p>
            <a:r>
              <a:rPr lang="en-GB"/>
              <a:t>(belittles people)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ACEC23-E483-4912-BB4B-EEFA38AA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30213"/>
            <a:ext cx="3897941" cy="978689"/>
          </a:xfrm>
        </p:spPr>
        <p:txBody>
          <a:bodyPr/>
          <a:lstStyle/>
          <a:p>
            <a:r>
              <a:rPr lang="en-GB"/>
              <a:t>Inclusive language continuum 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587E78-B25E-4347-BE04-2877F500BC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3553" y="1826341"/>
            <a:ext cx="4812859" cy="2699836"/>
          </a:xfrm>
        </p:spPr>
        <p:txBody>
          <a:bodyPr/>
          <a:lstStyle/>
          <a:p>
            <a:pPr marL="76200" indent="0">
              <a:buNone/>
            </a:pPr>
            <a:r>
              <a:rPr lang="en-GB"/>
              <a:t>Totally unacceptable words </a:t>
            </a:r>
            <a:endParaRPr lang="en-US"/>
          </a:p>
          <a:p>
            <a:pPr marL="76200" indent="0">
              <a:buNone/>
            </a:pPr>
            <a:r>
              <a:rPr lang="en-GB"/>
              <a:t>(hate crime/harassment)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9A232F-AF16-4F2A-810F-6845BF415B0B}"/>
              </a:ext>
            </a:extLst>
          </p:cNvPr>
          <p:cNvSpPr/>
          <p:nvPr/>
        </p:nvSpPr>
        <p:spPr>
          <a:xfrm>
            <a:off x="2692442" y="3046625"/>
            <a:ext cx="4146557" cy="730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8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0D64D-9EE7-4ABF-9E9F-32F9F8DA91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1C86F2EC-409E-4EC6-BAEB-730D8070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257356"/>
            <a:ext cx="6327058" cy="1754286"/>
          </a:xfrm>
        </p:spPr>
        <p:txBody>
          <a:bodyPr/>
          <a:lstStyle/>
          <a:p>
            <a:r>
              <a:rPr lang="en-GB" sz="4000" b="1">
                <a:ea typeface="+mj-lt"/>
                <a:cs typeface="+mj-lt"/>
              </a:rPr>
              <a:t>Communication is not what you say, it’s how you are heard.</a:t>
            </a:r>
            <a:endParaRPr lang="en-GB" sz="4000">
              <a:ea typeface="+mj-lt"/>
              <a:cs typeface="+mj-lt"/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5990F0B-6A60-4341-A026-8DD32D5E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36" y="1"/>
            <a:ext cx="2011563" cy="86497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40637A-53E7-4597-BF12-79385A5AE3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ACE896-F9DF-422D-870A-F206C08327E0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28F5-DB8C-4090-B5AB-00893FFBA2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535491"/>
          </a:xfrm>
        </p:spPr>
        <p:txBody>
          <a:bodyPr/>
          <a:lstStyle/>
          <a:p>
            <a:r>
              <a:rPr lang="en-GB" sz="3200" spc="40">
                <a:highlight>
                  <a:srgbClr val="66C0B7"/>
                </a:highlight>
                <a:latin typeface="Futura LT Book"/>
              </a:rPr>
              <a:t>Common concerns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72" y="2058428"/>
            <a:ext cx="7995276" cy="2160686"/>
          </a:xfrm>
        </p:spPr>
        <p:txBody>
          <a:bodyPr/>
          <a:lstStyle/>
          <a:p>
            <a:pPr marL="76200" indent="0">
              <a:buNone/>
            </a:pPr>
            <a:r>
              <a:rPr lang="en-GB" sz="4800" b="1">
                <a:ea typeface="+mj-lt"/>
                <a:cs typeface="+mj-lt"/>
              </a:rPr>
              <a:t>I’m going to get something wrong.</a:t>
            </a:r>
            <a:endParaRPr lang="en-US" sz="4800">
              <a:ea typeface="+mj-lt"/>
              <a:cs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3ED782-7AB4-4379-B3E9-B063CE5BF86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945862"/>
            <a:ext cx="7345362" cy="504725"/>
          </a:xfrm>
        </p:spPr>
        <p:txBody>
          <a:bodyPr/>
          <a:lstStyle/>
          <a:p>
            <a:r>
              <a:rPr lang="en-GB">
                <a:highlight>
                  <a:srgbClr val="080808"/>
                </a:highlight>
                <a:latin typeface="Futura LT Book"/>
              </a:rPr>
              <a:t>Have you ever thought: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A60901CE-7B2C-4204-887B-40BC93BF10E0}" type="datetime2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Friday, September 23, 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8761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65" y="356519"/>
            <a:ext cx="5050069" cy="535491"/>
          </a:xfrm>
        </p:spPr>
        <p:txBody>
          <a:bodyPr/>
          <a:lstStyle/>
          <a:p>
            <a:r>
              <a:rPr lang="en-GB" sz="3200" spc="40">
                <a:highlight>
                  <a:srgbClr val="66C0B7"/>
                </a:highlight>
                <a:ea typeface="+mj-lt"/>
                <a:cs typeface="+mj-lt"/>
                <a:sym typeface="Arial"/>
              </a:rPr>
              <a:t>General guidelines.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51" y="1624358"/>
            <a:ext cx="7995276" cy="2160686"/>
          </a:xfrm>
        </p:spPr>
        <p:txBody>
          <a:bodyPr/>
          <a:lstStyle/>
          <a:p>
            <a:r>
              <a:rPr lang="en-GB">
                <a:ea typeface="+mj-lt"/>
                <a:cs typeface="+mj-lt"/>
              </a:rPr>
              <a:t>Don’t say ‘suffering’ –be factual over value judgements.</a:t>
            </a:r>
          </a:p>
          <a:p>
            <a:r>
              <a:rPr lang="en-GB">
                <a:ea typeface="+mj-lt"/>
                <a:cs typeface="+mj-lt"/>
              </a:rPr>
              <a:t>Don’t refer to non-disabled people as ‘normal’.</a:t>
            </a:r>
          </a:p>
          <a:p>
            <a:r>
              <a:rPr lang="en-GB">
                <a:ea typeface="+mj-lt"/>
                <a:cs typeface="+mj-lt"/>
              </a:rPr>
              <a:t>Don’t lump together people in certain groups.</a:t>
            </a:r>
          </a:p>
          <a:p>
            <a:r>
              <a:rPr lang="en-GB">
                <a:ea typeface="+mj-lt"/>
                <a:cs typeface="+mj-lt"/>
              </a:rPr>
              <a:t>Avoid assumptions and stereotypes.</a:t>
            </a:r>
          </a:p>
          <a:p>
            <a:r>
              <a:rPr lang="en-GB">
                <a:ea typeface="+mj-lt"/>
                <a:cs typeface="+mj-lt"/>
              </a:rPr>
              <a:t>Check preferred language.</a:t>
            </a:r>
          </a:p>
          <a:p>
            <a:endParaRPr lang="en-GB">
              <a:ea typeface="+mj-lt"/>
              <a:cs typeface="+mj-lt"/>
            </a:endParaRPr>
          </a:p>
          <a:p>
            <a:endParaRPr lang="en-GB">
              <a:ea typeface="+mj-lt"/>
              <a:cs typeface="+mj-lt"/>
            </a:endParaRPr>
          </a:p>
          <a:p>
            <a:endParaRPr lang="en-GB">
              <a:latin typeface="Futura LT Light"/>
              <a:cs typeface="Futura LT Ligh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C0717A8-543A-4D58-A651-E11FD3DF4CD5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72220-2ED2-4803-B0DA-EFE98829E1C4}"/>
              </a:ext>
            </a:extLst>
          </p:cNvPr>
          <p:cNvSpPr txBox="1"/>
          <p:nvPr/>
        </p:nvSpPr>
        <p:spPr>
          <a:xfrm>
            <a:off x="623105" y="4270744"/>
            <a:ext cx="673396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hlinkClick r:id="rId3"/>
              </a:rPr>
              <a:t>Inclusive language: words to use and avoid when writing about disability - GOV.UK (www.gov.uk)</a:t>
            </a:r>
            <a:endParaRPr lang="en-GB"/>
          </a:p>
          <a:p>
            <a:r>
              <a:rPr lang="en-GB" u="sng">
                <a:hlinkClick r:id="rId4"/>
              </a:rPr>
              <a:t>inclusive-language-guidelines.pdf (cii.co.uk)</a:t>
            </a:r>
            <a:r>
              <a:rPr lang="en-GB"/>
              <a:t> </a:t>
            </a:r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5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21DBDE-5D3B-40AB-9D9F-AE21E780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60" y="1292942"/>
            <a:ext cx="8229600" cy="3139281"/>
          </a:xfrm>
        </p:spPr>
        <p:txBody>
          <a:bodyPr/>
          <a:lstStyle/>
          <a:p>
            <a:r>
              <a:rPr lang="en-GB" sz="4400" b="1">
                <a:ea typeface="+mj-lt"/>
                <a:cs typeface="+mj-lt"/>
              </a:rPr>
              <a:t>How do we manage preferred language in group settings? How do we ask an individual what their preferred terms are?</a:t>
            </a:r>
            <a:endParaRPr lang="en-GB" sz="4400">
              <a:ea typeface="+mj-lt"/>
              <a:cs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28660-51CB-490F-90AE-E37596F634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© This is Milk 2021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2242F7F-5EF7-45CE-8D89-55320F6F9C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451F9B23-FF49-4772-8614-2072F292196C}" type="datetime2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t>Friday, September 23, 2022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8F2BC1-D9A8-47C5-85BB-2B9530D99E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utura LT Light"/>
                <a:cs typeface="Futura LT Book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Futura LT Light"/>
              <a:cs typeface="Futura LT Book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5781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E1D536-3ECF-4768-BF02-921D1212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>
            <a:normAutofit/>
          </a:bodyPr>
          <a:lstStyle/>
          <a:p>
            <a:r>
              <a:rPr lang="en-GB" sz="2800"/>
              <a:t>Person vs Identity- first</a:t>
            </a:r>
          </a:p>
        </p:txBody>
      </p:sp>
      <p:pic>
        <p:nvPicPr>
          <p:cNvPr id="8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5C50843-5FC7-498D-98B4-EE2E5ADA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406" y="1181100"/>
            <a:ext cx="3405188" cy="3405188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72388-D662-43A2-B279-B626D194BF99}"/>
              </a:ext>
            </a:extLst>
          </p:cNvPr>
          <p:cNvSpPr>
            <a:spLocks noGrp="1"/>
          </p:cNvSpPr>
          <p:nvPr>
            <p:ph type="dt" idx="12"/>
          </p:nvPr>
        </p:nvSpPr>
        <p:spPr>
          <a:xfrm>
            <a:off x="457200" y="5296959"/>
            <a:ext cx="2133600" cy="30427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38796FA-B232-4390-B551-13792E695D33}" type="datetime2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Friday, September 23, 2022</a:t>
            </a:fld>
            <a:endParaRPr lang="en-US" sz="9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2F814-2021-4F71-BC09-48DE80646771}"/>
              </a:ext>
            </a:extLst>
          </p:cNvPr>
          <p:cNvSpPr>
            <a:spLocks noGrp="1"/>
          </p:cNvSpPr>
          <p:nvPr>
            <p:ph type="sldNum" idx="13"/>
          </p:nvPr>
        </p:nvSpPr>
        <p:spPr>
          <a:xfrm>
            <a:off x="6553200" y="5296959"/>
            <a:ext cx="2133600" cy="30427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9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1A74A-B025-4DA9-81A4-E303CB268A1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This is Milk 2021</a:t>
            </a:r>
          </a:p>
        </p:txBody>
      </p:sp>
    </p:spTree>
    <p:extLst>
      <p:ext uri="{BB962C8B-B14F-4D97-AF65-F5344CB8AC3E}">
        <p14:creationId xmlns:p14="http://schemas.microsoft.com/office/powerpoint/2010/main" val="144909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58D-69C0-473F-9202-0EA4C4D4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72" y="356519"/>
            <a:ext cx="5050069" cy="978689"/>
          </a:xfrm>
        </p:spPr>
        <p:txBody>
          <a:bodyPr/>
          <a:lstStyle/>
          <a:p>
            <a:r>
              <a:rPr lang="en-GB" sz="3200" spc="40">
                <a:highlight>
                  <a:srgbClr val="66C0B7"/>
                </a:highlight>
                <a:latin typeface="Futura LT Book"/>
              </a:rPr>
              <a:t>Ways to approach preferences.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A36E4-6751-4A5D-96C4-CD4D6FD4BB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© This is Milk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965A4-BD8E-4B30-9A0D-F310E34A4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964" y="1319054"/>
            <a:ext cx="7995276" cy="2160686"/>
          </a:xfrm>
        </p:spPr>
        <p:txBody>
          <a:bodyPr/>
          <a:lstStyle/>
          <a:p>
            <a:r>
              <a:rPr lang="en-GB">
                <a:ea typeface="+mj-lt"/>
                <a:cs typeface="+mj-lt"/>
              </a:rPr>
              <a:t>If you know audience in advance, you can research guidance.</a:t>
            </a:r>
          </a:p>
          <a:p>
            <a:r>
              <a:rPr lang="en-GB">
                <a:ea typeface="+mj-lt"/>
                <a:cs typeface="+mj-lt"/>
              </a:rPr>
              <a:t>With an individual, you could say, ‘I’m mindful to use inclusive language around disabilities and neurodiversity and that there are various views on terms. Can I check your preferred terminology?’</a:t>
            </a:r>
          </a:p>
          <a:p>
            <a:endParaRPr lang="en-GB">
              <a:ea typeface="+mj-lt"/>
              <a:cs typeface="+mj-lt"/>
            </a:endParaRPr>
          </a:p>
          <a:p>
            <a:endParaRPr lang="en-GB">
              <a:latin typeface="Futura LT Light"/>
              <a:cs typeface="Futura LT Ligh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DAAA55-762F-4544-8330-B1555F49EE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445CA88-71A2-4CCB-8738-8EB01E0A012F}" type="datetime2">
              <a:rPr lang="en-US" smtClean="0"/>
              <a:t>Friday, September 23, 2022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6E3D8-92BF-4939-8513-703EA32DDB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775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i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A9B6"/>
      </a:accent1>
      <a:accent2>
        <a:srgbClr val="E13E47"/>
      </a:accent2>
      <a:accent3>
        <a:srgbClr val="F9D623"/>
      </a:accent3>
      <a:accent4>
        <a:srgbClr val="60B7AC"/>
      </a:accent4>
      <a:accent5>
        <a:srgbClr val="F9D623"/>
      </a:accent5>
      <a:accent6>
        <a:srgbClr val="E13E47"/>
      </a:accent6>
      <a:hlink>
        <a:srgbClr val="60B7AC"/>
      </a:hlink>
      <a:folHlink>
        <a:srgbClr val="60B7AC"/>
      </a:folHlink>
    </a:clrScheme>
    <a:fontScheme name="Futura LT Light">
      <a:majorFont>
        <a:latin typeface="Futura LT Light"/>
        <a:ea typeface=""/>
        <a:cs typeface=""/>
      </a:majorFont>
      <a:minorFont>
        <a:latin typeface="Futura L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 Master Powerpoint Slides - Powerpoint (1).pptx" id="{06EF60BA-51E9-4C56-A8C1-C21F83E1F3F0}" vid="{50D45FB9-DCBB-4748-AB61-EB284E040AC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Ti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A9B6"/>
      </a:accent1>
      <a:accent2>
        <a:srgbClr val="E13E47"/>
      </a:accent2>
      <a:accent3>
        <a:srgbClr val="F9D623"/>
      </a:accent3>
      <a:accent4>
        <a:srgbClr val="60B7AC"/>
      </a:accent4>
      <a:accent5>
        <a:srgbClr val="F9D623"/>
      </a:accent5>
      <a:accent6>
        <a:srgbClr val="E13E47"/>
      </a:accent6>
      <a:hlink>
        <a:srgbClr val="60B7AC"/>
      </a:hlink>
      <a:folHlink>
        <a:srgbClr val="60B7AC"/>
      </a:folHlink>
    </a:clrScheme>
    <a:fontScheme name="Futura LT Light">
      <a:majorFont>
        <a:latin typeface="Futura LT Light"/>
        <a:ea typeface=""/>
        <a:cs typeface=""/>
      </a:majorFont>
      <a:minorFont>
        <a:latin typeface="Futura L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 Master Powerpoint Slides - Powerpoint (1).pptx" id="{06EF60BA-51E9-4C56-A8C1-C21F83E1F3F0}" vid="{50D45FB9-DCBB-4748-AB61-EB284E040ACE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4AD2C0972B040BB78FAEC7EA89DBB" ma:contentTypeVersion="12" ma:contentTypeDescription="Create a new document." ma:contentTypeScope="" ma:versionID="5bfa8b5a6567646a35d3731aa980a3a6">
  <xsd:schema xmlns:xsd="http://www.w3.org/2001/XMLSchema" xmlns:xs="http://www.w3.org/2001/XMLSchema" xmlns:p="http://schemas.microsoft.com/office/2006/metadata/properties" xmlns:ns2="484b77d2-5c36-47f3-ad35-55869bd672a3" xmlns:ns3="2043c896-cf48-4d9d-9b39-0ba9f9c3fc94" targetNamespace="http://schemas.microsoft.com/office/2006/metadata/properties" ma:root="true" ma:fieldsID="ff000eab842d776209e32918b7df7aa8" ns2:_="" ns3:_="">
    <xsd:import namespace="484b77d2-5c36-47f3-ad35-55869bd672a3"/>
    <xsd:import namespace="2043c896-cf48-4d9d-9b39-0ba9f9c3fc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b77d2-5c36-47f3-ad35-55869bd67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c896-cf48-4d9d-9b39-0ba9f9c3fc9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4F7EFA-BF66-4806-A8AB-1A1FACA969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BEC494-9F3E-495C-B3AB-E6BAC38FB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4b77d2-5c36-47f3-ad35-55869bd672a3"/>
    <ds:schemaRef ds:uri="2043c896-cf48-4d9d-9b39-0ba9f9c3fc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021519-2804-4F13-B84D-7BFBD4EC254D}">
  <ds:schemaRefs>
    <ds:schemaRef ds:uri="25617284-b1c6-4fe7-8d1f-45398cfda6be"/>
    <ds:schemaRef ds:uri="6b8bf11e-65d0-48c5-ba45-578a64ac39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On-screen Show (16:10)</PresentationFormat>
  <Paragraphs>131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Poppins</vt:lpstr>
      <vt:lpstr>Futura LT Book</vt:lpstr>
      <vt:lpstr>Impact</vt:lpstr>
      <vt:lpstr>Futura LT Light</vt:lpstr>
      <vt:lpstr>Montserrat Medium</vt:lpstr>
      <vt:lpstr>Futura</vt:lpstr>
      <vt:lpstr>Montserrat Light</vt:lpstr>
      <vt:lpstr>Calibri</vt:lpstr>
      <vt:lpstr>Futura-Light</vt:lpstr>
      <vt:lpstr>Futura Bk</vt:lpstr>
      <vt:lpstr>Gill Sans MT</vt:lpstr>
      <vt:lpstr>Default Theme</vt:lpstr>
      <vt:lpstr>1_Office Theme</vt:lpstr>
      <vt:lpstr>1_Default Theme</vt:lpstr>
      <vt:lpstr>Badge</vt:lpstr>
      <vt:lpstr>PowerPoint Presentation</vt:lpstr>
      <vt:lpstr>Inclusive language positively reflects social and cultural diversity. It means choosing language that does not discriminate, exclude or undermine individuals and groups of people.</vt:lpstr>
      <vt:lpstr>Inclusive language continuum </vt:lpstr>
      <vt:lpstr>Communication is not what you say, it’s how you are heard.</vt:lpstr>
      <vt:lpstr>Common concerns</vt:lpstr>
      <vt:lpstr>General guidelines.</vt:lpstr>
      <vt:lpstr>How do we manage preferred language in group settings? How do we ask an individual what their preferred terms are?</vt:lpstr>
      <vt:lpstr>Person vs Identity- first</vt:lpstr>
      <vt:lpstr>Ways to approach preferences.</vt:lpstr>
      <vt:lpstr>Ways to approach preferences.</vt:lpstr>
      <vt:lpstr>Autistic person at school in Scotland.</vt:lpstr>
      <vt:lpstr>Autistic person in further or higher education.</vt:lpstr>
      <vt:lpstr>Autistic person in work</vt:lpstr>
      <vt:lpstr>Autistic person in work</vt:lpstr>
      <vt:lpstr>Neurodiversity</vt:lpstr>
      <vt:lpstr>Neurodiversity</vt:lpstr>
      <vt:lpstr>Neurodiversity</vt:lpstr>
      <vt:lpstr>Neurodiversity</vt:lpstr>
      <vt:lpstr>To sum up.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Pickford</dc:creator>
  <cp:lastModifiedBy>Leanne Mcguire</cp:lastModifiedBy>
  <cp:revision>4</cp:revision>
  <cp:lastPrinted>2021-06-26T09:11:50Z</cp:lastPrinted>
  <dcterms:created xsi:type="dcterms:W3CDTF">2021-03-04T10:36:32Z</dcterms:created>
  <dcterms:modified xsi:type="dcterms:W3CDTF">2022-09-23T08:59:22Z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0x010100F704AD2C0972B040BB78FAEC7EA89DBB</vt:lpwstr>
  </property>
</Properties>
</file>